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handoutMasterIdLst>
    <p:handoutMasterId r:id="rId57"/>
  </p:handoutMasterIdLst>
  <p:sldIdLst>
    <p:sldId id="287" r:id="rId2"/>
    <p:sldId id="290" r:id="rId3"/>
    <p:sldId id="307" r:id="rId4"/>
    <p:sldId id="312" r:id="rId5"/>
    <p:sldId id="313" r:id="rId6"/>
    <p:sldId id="309" r:id="rId7"/>
    <p:sldId id="394" r:id="rId8"/>
    <p:sldId id="395" r:id="rId9"/>
    <p:sldId id="373" r:id="rId10"/>
    <p:sldId id="374" r:id="rId11"/>
    <p:sldId id="372" r:id="rId12"/>
    <p:sldId id="376" r:id="rId13"/>
    <p:sldId id="377" r:id="rId14"/>
    <p:sldId id="288" r:id="rId15"/>
    <p:sldId id="392" r:id="rId16"/>
    <p:sldId id="393" r:id="rId17"/>
    <p:sldId id="408" r:id="rId18"/>
    <p:sldId id="407" r:id="rId19"/>
    <p:sldId id="396" r:id="rId20"/>
    <p:sldId id="397" r:id="rId21"/>
    <p:sldId id="398" r:id="rId22"/>
    <p:sldId id="399" r:id="rId23"/>
    <p:sldId id="400" r:id="rId24"/>
    <p:sldId id="401" r:id="rId25"/>
    <p:sldId id="402" r:id="rId26"/>
    <p:sldId id="379" r:id="rId27"/>
    <p:sldId id="310" r:id="rId28"/>
    <p:sldId id="380" r:id="rId29"/>
    <p:sldId id="381" r:id="rId30"/>
    <p:sldId id="384" r:id="rId31"/>
    <p:sldId id="411" r:id="rId32"/>
    <p:sldId id="412" r:id="rId33"/>
    <p:sldId id="413" r:id="rId34"/>
    <p:sldId id="414" r:id="rId35"/>
    <p:sldId id="415" r:id="rId36"/>
    <p:sldId id="416" r:id="rId37"/>
    <p:sldId id="417" r:id="rId38"/>
    <p:sldId id="418" r:id="rId39"/>
    <p:sldId id="419" r:id="rId40"/>
    <p:sldId id="421" r:id="rId41"/>
    <p:sldId id="422" r:id="rId42"/>
    <p:sldId id="423" r:id="rId43"/>
    <p:sldId id="390" r:id="rId44"/>
    <p:sldId id="389" r:id="rId45"/>
    <p:sldId id="391" r:id="rId46"/>
    <p:sldId id="405" r:id="rId47"/>
    <p:sldId id="403" r:id="rId48"/>
    <p:sldId id="404" r:id="rId49"/>
    <p:sldId id="388" r:id="rId50"/>
    <p:sldId id="424" r:id="rId51"/>
    <p:sldId id="406" r:id="rId52"/>
    <p:sldId id="410" r:id="rId53"/>
    <p:sldId id="387" r:id="rId54"/>
    <p:sldId id="340" r:id="rId55"/>
  </p:sldIdLst>
  <p:sldSz cx="9144000" cy="6858000" type="screen4x3"/>
  <p:notesSz cx="6669088" cy="9928225"/>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33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670" autoAdjust="0"/>
  </p:normalViewPr>
  <p:slideViewPr>
    <p:cSldViewPr>
      <p:cViewPr>
        <p:scale>
          <a:sx n="100" d="100"/>
          <a:sy n="100" d="100"/>
        </p:scale>
        <p:origin x="-1860"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8" d="100"/>
          <a:sy n="78" d="100"/>
        </p:scale>
        <p:origin x="-3990" y="-84"/>
      </p:cViewPr>
      <p:guideLst>
        <p:guide orient="horz" pos="3127"/>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27963;&#38913;&#31807;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spPr>
            <a:solidFill>
              <a:schemeClr val="tx2"/>
            </a:solidFill>
          </c:spPr>
          <c:invertIfNegative val="0"/>
          <c:dLbls>
            <c:txPr>
              <a:bodyPr/>
              <a:lstStyle/>
              <a:p>
                <a:pPr>
                  <a:defRPr sz="2800"/>
                </a:pPr>
                <a:endParaRPr lang="zh-TW"/>
              </a:p>
            </c:txPr>
            <c:showLegendKey val="0"/>
            <c:showVal val="1"/>
            <c:showCatName val="0"/>
            <c:showSerName val="0"/>
            <c:showPercent val="0"/>
            <c:showBubbleSize val="0"/>
            <c:showLeaderLines val="0"/>
          </c:dLbls>
          <c:cat>
            <c:strRef>
              <c:f>工作表1!$L$3:$L$7</c:f>
              <c:strCache>
                <c:ptCount val="5"/>
                <c:pt idx="0">
                  <c:v>101學年</c:v>
                </c:pt>
                <c:pt idx="1">
                  <c:v>102學年</c:v>
                </c:pt>
                <c:pt idx="2">
                  <c:v>103學年</c:v>
                </c:pt>
                <c:pt idx="3">
                  <c:v>104學年</c:v>
                </c:pt>
                <c:pt idx="4">
                  <c:v>105學年</c:v>
                </c:pt>
              </c:strCache>
            </c:strRef>
          </c:cat>
          <c:val>
            <c:numRef>
              <c:f>工作表1!$M$3:$M$7</c:f>
              <c:numCache>
                <c:formatCode>General</c:formatCode>
                <c:ptCount val="5"/>
                <c:pt idx="0">
                  <c:v>84</c:v>
                </c:pt>
                <c:pt idx="1">
                  <c:v>80</c:v>
                </c:pt>
                <c:pt idx="2">
                  <c:v>113</c:v>
                </c:pt>
                <c:pt idx="3">
                  <c:v>144</c:v>
                </c:pt>
                <c:pt idx="4">
                  <c:v>127</c:v>
                </c:pt>
              </c:numCache>
            </c:numRef>
          </c:val>
        </c:ser>
        <c:dLbls>
          <c:showLegendKey val="0"/>
          <c:showVal val="0"/>
          <c:showCatName val="0"/>
          <c:showSerName val="0"/>
          <c:showPercent val="0"/>
          <c:showBubbleSize val="0"/>
        </c:dLbls>
        <c:gapWidth val="150"/>
        <c:axId val="140951936"/>
        <c:axId val="140953472"/>
      </c:barChart>
      <c:catAx>
        <c:axId val="140951936"/>
        <c:scaling>
          <c:orientation val="minMax"/>
        </c:scaling>
        <c:delete val="0"/>
        <c:axPos val="b"/>
        <c:numFmt formatCode="General" sourceLinked="1"/>
        <c:majorTickMark val="out"/>
        <c:minorTickMark val="none"/>
        <c:tickLblPos val="nextTo"/>
        <c:txPr>
          <a:bodyPr/>
          <a:lstStyle/>
          <a:p>
            <a:pPr>
              <a:defRPr sz="2000"/>
            </a:pPr>
            <a:endParaRPr lang="zh-TW"/>
          </a:p>
        </c:txPr>
        <c:crossAx val="140953472"/>
        <c:crosses val="autoZero"/>
        <c:auto val="1"/>
        <c:lblAlgn val="ctr"/>
        <c:lblOffset val="100"/>
        <c:noMultiLvlLbl val="0"/>
      </c:catAx>
      <c:valAx>
        <c:axId val="140953472"/>
        <c:scaling>
          <c:orientation val="minMax"/>
        </c:scaling>
        <c:delete val="0"/>
        <c:axPos val="l"/>
        <c:majorGridlines/>
        <c:numFmt formatCode="General" sourceLinked="1"/>
        <c:majorTickMark val="out"/>
        <c:minorTickMark val="none"/>
        <c:tickLblPos val="nextTo"/>
        <c:crossAx val="140951936"/>
        <c:crosses val="autoZero"/>
        <c:crossBetween val="between"/>
      </c:valAx>
    </c:plotArea>
    <c:plotVisOnly val="1"/>
    <c:dispBlanksAs val="gap"/>
    <c:showDLblsOverMax val="0"/>
  </c:chart>
  <c:spPr>
    <a:solidFill>
      <a:schemeClr val="bg1"/>
    </a:solidFill>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890838" cy="496888"/>
          </a:xfrm>
          <a:prstGeom prst="rect">
            <a:avLst/>
          </a:prstGeom>
        </p:spPr>
        <p:txBody>
          <a:bodyPr vert="horz" lIns="91440" tIns="45720" rIns="91440" bIns="45720" rtlCol="0"/>
          <a:lstStyle>
            <a:lvl1pPr algn="l">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sz="quarter" idx="1"/>
          </p:nvPr>
        </p:nvSpPr>
        <p:spPr>
          <a:xfrm>
            <a:off x="3776663" y="0"/>
            <a:ext cx="2890837" cy="496888"/>
          </a:xfrm>
          <a:prstGeom prst="rect">
            <a:avLst/>
          </a:prstGeom>
        </p:spPr>
        <p:txBody>
          <a:bodyPr vert="horz" lIns="91440" tIns="45720" rIns="91440" bIns="45720" rtlCol="0"/>
          <a:lstStyle>
            <a:lvl1pPr algn="r">
              <a:defRPr sz="1200">
                <a:latin typeface="Arial" charset="0"/>
                <a:ea typeface="新細明體" charset="-120"/>
              </a:defRPr>
            </a:lvl1pPr>
          </a:lstStyle>
          <a:p>
            <a:pPr>
              <a:defRPr/>
            </a:pPr>
            <a:fld id="{5421DF60-9C77-43C8-9C21-B521D399B538}" type="datetimeFigureOut">
              <a:rPr lang="zh-TW" altLang="en-US"/>
              <a:pPr>
                <a:defRPr/>
              </a:pPr>
              <a:t>2016/12/11</a:t>
            </a:fld>
            <a:endParaRPr lang="zh-TW" altLang="en-US"/>
          </a:p>
        </p:txBody>
      </p:sp>
      <p:sp>
        <p:nvSpPr>
          <p:cNvPr id="4" name="頁尾版面配置區 3"/>
          <p:cNvSpPr>
            <a:spLocks noGrp="1"/>
          </p:cNvSpPr>
          <p:nvPr>
            <p:ph type="ftr" sz="quarter" idx="2"/>
          </p:nvPr>
        </p:nvSpPr>
        <p:spPr>
          <a:xfrm>
            <a:off x="0" y="9429750"/>
            <a:ext cx="2890838" cy="496888"/>
          </a:xfrm>
          <a:prstGeom prst="rect">
            <a:avLst/>
          </a:prstGeom>
        </p:spPr>
        <p:txBody>
          <a:bodyPr vert="horz" lIns="91440" tIns="45720" rIns="91440" bIns="45720" rtlCol="0" anchor="b"/>
          <a:lstStyle>
            <a:lvl1pPr algn="l">
              <a:defRPr sz="1200">
                <a:latin typeface="Arial" charset="0"/>
                <a:ea typeface="新細明體" charset="-120"/>
              </a:defRPr>
            </a:lvl1pPr>
          </a:lstStyle>
          <a:p>
            <a:pPr>
              <a:defRPr/>
            </a:pPr>
            <a:endParaRPr lang="zh-TW" altLang="en-US"/>
          </a:p>
        </p:txBody>
      </p:sp>
      <p:sp>
        <p:nvSpPr>
          <p:cNvPr id="5" name="投影片編號版面配置區 4"/>
          <p:cNvSpPr>
            <a:spLocks noGrp="1"/>
          </p:cNvSpPr>
          <p:nvPr>
            <p:ph type="sldNum" sz="quarter" idx="3"/>
          </p:nvPr>
        </p:nvSpPr>
        <p:spPr>
          <a:xfrm>
            <a:off x="3776663" y="9429750"/>
            <a:ext cx="2890837" cy="496888"/>
          </a:xfrm>
          <a:prstGeom prst="rect">
            <a:avLst/>
          </a:prstGeom>
        </p:spPr>
        <p:txBody>
          <a:bodyPr vert="horz" lIns="91440" tIns="45720" rIns="91440" bIns="45720" rtlCol="0" anchor="b"/>
          <a:lstStyle>
            <a:lvl1pPr algn="r">
              <a:defRPr sz="1200">
                <a:latin typeface="Arial" charset="0"/>
                <a:ea typeface="新細明體" charset="-120"/>
              </a:defRPr>
            </a:lvl1pPr>
          </a:lstStyle>
          <a:p>
            <a:pPr>
              <a:defRPr/>
            </a:pPr>
            <a:fld id="{DC8BAE14-631A-4C32-BB8A-6F887ABCC33F}" type="slidenum">
              <a:rPr lang="zh-TW" altLang="en-US"/>
              <a:pPr>
                <a:defRPr/>
              </a:pPr>
              <a:t>‹#›</a:t>
            </a:fld>
            <a:endParaRPr lang="zh-TW" altLang="en-US"/>
          </a:p>
        </p:txBody>
      </p:sp>
    </p:spTree>
    <p:extLst>
      <p:ext uri="{BB962C8B-B14F-4D97-AF65-F5344CB8AC3E}">
        <p14:creationId xmlns:p14="http://schemas.microsoft.com/office/powerpoint/2010/main" val="1743929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ltLang="zh-TW"/>
          </a:p>
        </p:txBody>
      </p:sp>
      <p:sp>
        <p:nvSpPr>
          <p:cNvPr id="51203"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AE1D8846-B8EF-42FB-9A23-5759A13D0AC4}" type="datetimeFigureOut">
              <a:rPr lang="zh-TW" altLang="en-US"/>
              <a:pPr/>
              <a:t>2016/12/11</a:t>
            </a:fld>
            <a:endParaRPr lang="en-US" altLang="zh-TW"/>
          </a:p>
        </p:txBody>
      </p:sp>
      <p:sp>
        <p:nvSpPr>
          <p:cNvPr id="51204"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ffectLst/>
        </p:spPr>
      </p:sp>
      <p:sp>
        <p:nvSpPr>
          <p:cNvPr id="51205" name="Rectangle 5"/>
          <p:cNvSpPr>
            <a:spLocks noGrp="1" noChangeArrowheads="1"/>
          </p:cNvSpPr>
          <p:nvPr>
            <p:ph type="body" sz="quarter" idx="3"/>
          </p:nvPr>
        </p:nvSpPr>
        <p:spPr bwMode="auto">
          <a:xfrm>
            <a:off x="666750" y="4716463"/>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51206"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ltLang="zh-TW"/>
          </a:p>
        </p:txBody>
      </p:sp>
      <p:sp>
        <p:nvSpPr>
          <p:cNvPr id="51207" name="Rectangle 7"/>
          <p:cNvSpPr>
            <a:spLocks noGrp="1" noChangeArrowheads="1"/>
          </p:cNvSpPr>
          <p:nvPr>
            <p:ph type="sldNum" sz="quarter" idx="5"/>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8A8EA5C5-B346-4580-B109-C4217E4EA5A3}" type="slidenum">
              <a:rPr lang="zh-TW" altLang="en-US"/>
              <a:pPr/>
              <a:t>‹#›</a:t>
            </a:fld>
            <a:endParaRPr lang="en-US" altLang="zh-TW"/>
          </a:p>
        </p:txBody>
      </p:sp>
    </p:spTree>
    <p:extLst>
      <p:ext uri="{BB962C8B-B14F-4D97-AF65-F5344CB8AC3E}">
        <p14:creationId xmlns:p14="http://schemas.microsoft.com/office/powerpoint/2010/main" val="566321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charset="0"/>
        <a:ea typeface="新細明體" pitchFamily="18" charset="-120"/>
        <a:cs typeface="+mn-cs"/>
      </a:defRPr>
    </a:lvl1pPr>
    <a:lvl2pPr marL="457200" algn="l" rtl="0" fontAlgn="base">
      <a:spcBef>
        <a:spcPct val="30000"/>
      </a:spcBef>
      <a:spcAft>
        <a:spcPct val="0"/>
      </a:spcAft>
      <a:defRPr sz="1200" kern="1200">
        <a:solidFill>
          <a:schemeClr val="tx1"/>
        </a:solidFill>
        <a:latin typeface="Calibri" charset="0"/>
        <a:ea typeface="新細明體" pitchFamily="18" charset="-120"/>
        <a:cs typeface="+mn-cs"/>
      </a:defRPr>
    </a:lvl2pPr>
    <a:lvl3pPr marL="914400" algn="l" rtl="0" fontAlgn="base">
      <a:spcBef>
        <a:spcPct val="30000"/>
      </a:spcBef>
      <a:spcAft>
        <a:spcPct val="0"/>
      </a:spcAft>
      <a:defRPr sz="1200" kern="1200">
        <a:solidFill>
          <a:schemeClr val="tx1"/>
        </a:solidFill>
        <a:latin typeface="Calibri" charset="0"/>
        <a:ea typeface="新細明體" pitchFamily="18" charset="-120"/>
        <a:cs typeface="+mn-cs"/>
      </a:defRPr>
    </a:lvl3pPr>
    <a:lvl4pPr marL="1371600" algn="l" rtl="0" fontAlgn="base">
      <a:spcBef>
        <a:spcPct val="30000"/>
      </a:spcBef>
      <a:spcAft>
        <a:spcPct val="0"/>
      </a:spcAft>
      <a:defRPr sz="1200" kern="1200">
        <a:solidFill>
          <a:schemeClr val="tx1"/>
        </a:solidFill>
        <a:latin typeface="Calibri" charset="0"/>
        <a:ea typeface="新細明體" pitchFamily="18" charset="-120"/>
        <a:cs typeface="+mn-cs"/>
      </a:defRPr>
    </a:lvl4pPr>
    <a:lvl5pPr marL="1828800" algn="l" rtl="0" fontAlgn="base">
      <a:spcBef>
        <a:spcPct val="30000"/>
      </a:spcBef>
      <a:spcAft>
        <a:spcPct val="0"/>
      </a:spcAft>
      <a:defRPr sz="1200" kern="1200">
        <a:solidFill>
          <a:schemeClr val="tx1"/>
        </a:solidFill>
        <a:latin typeface="Calibri"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8C9D31-06BC-477F-8C45-514BE3681AF8}" type="slidenum">
              <a:rPr lang="en-GB" altLang="en-US">
                <a:latin typeface="Arial" panose="020B0604020202020204" pitchFamily="34" charset="0"/>
              </a:rPr>
              <a:pPr>
                <a:spcBef>
                  <a:spcPct val="0"/>
                </a:spcBef>
              </a:pPr>
              <a:t>44</a:t>
            </a:fld>
            <a:endParaRPr lang="en-GB" altLang="en-US">
              <a:latin typeface="Arial" panose="020B0604020202020204" pitchFamily="34" charset="0"/>
            </a:endParaRPr>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8950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8C9D31-06BC-477F-8C45-514BE3681AF8}" type="slidenum">
              <a:rPr lang="en-GB" altLang="en-US">
                <a:latin typeface="Arial" panose="020B0604020202020204" pitchFamily="34" charset="0"/>
              </a:rPr>
              <a:pPr>
                <a:spcBef>
                  <a:spcPct val="0"/>
                </a:spcBef>
              </a:pPr>
              <a:t>45</a:t>
            </a:fld>
            <a:endParaRPr lang="en-GB" altLang="en-US">
              <a:latin typeface="Arial" panose="020B0604020202020204" pitchFamily="34" charset="0"/>
            </a:endParaRPr>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8950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8C9D31-06BC-477F-8C45-514BE3681AF8}" type="slidenum">
              <a:rPr lang="en-GB" altLang="en-US">
                <a:latin typeface="Arial" panose="020B0604020202020204" pitchFamily="34" charset="0"/>
              </a:rPr>
              <a:pPr>
                <a:spcBef>
                  <a:spcPct val="0"/>
                </a:spcBef>
              </a:pPr>
              <a:t>53</a:t>
            </a:fld>
            <a:endParaRPr lang="en-GB" altLang="en-US">
              <a:latin typeface="Arial" panose="020B0604020202020204" pitchFamily="34" charset="0"/>
            </a:endParaRPr>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8950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755576" y="1700808"/>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403648" y="364502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7" name="文字方塊 6"/>
          <p:cNvSpPr txBox="1"/>
          <p:nvPr userDrawn="1"/>
        </p:nvSpPr>
        <p:spPr>
          <a:xfrm>
            <a:off x="6732240" y="142852"/>
            <a:ext cx="2411792" cy="461665"/>
          </a:xfrm>
          <a:prstGeom prst="rect">
            <a:avLst/>
          </a:prstGeom>
          <a:solidFill>
            <a:schemeClr val="accent2"/>
          </a:solidFill>
        </p:spPr>
        <p:txBody>
          <a:bodyPr wrap="square" rtlCol="0">
            <a:spAutoFit/>
          </a:bodyPr>
          <a:lstStyle/>
          <a:p>
            <a:r>
              <a:rPr lang="zh-TW" altLang="en-US" sz="1600" b="1" dirty="0" smtClean="0">
                <a:solidFill>
                  <a:schemeClr val="bg1"/>
                </a:solidFill>
                <a:latin typeface="Times New Roman" pitchFamily="18" charset="0"/>
                <a:ea typeface="標楷體" pitchFamily="65" charset="-120"/>
                <a:cs typeface="Times New Roman" pitchFamily="18" charset="0"/>
              </a:rPr>
              <a:t>社會與安全管理學系</a:t>
            </a:r>
            <a:endParaRPr lang="en-US" altLang="zh-TW" sz="1600" b="1" dirty="0" smtClean="0">
              <a:solidFill>
                <a:schemeClr val="bg1"/>
              </a:solidFill>
              <a:latin typeface="Times New Roman" pitchFamily="18" charset="0"/>
              <a:ea typeface="標楷體" pitchFamily="65" charset="-120"/>
              <a:cs typeface="Times New Roman" pitchFamily="18" charset="0"/>
            </a:endParaRPr>
          </a:p>
          <a:p>
            <a:r>
              <a:rPr lang="en-US" altLang="zh-TW" sz="800" dirty="0" smtClean="0">
                <a:solidFill>
                  <a:schemeClr val="bg1"/>
                </a:solidFill>
                <a:latin typeface="Times New Roman" pitchFamily="18" charset="0"/>
                <a:ea typeface="標楷體" pitchFamily="65" charset="-120"/>
                <a:cs typeface="Times New Roman" pitchFamily="18" charset="0"/>
              </a:rPr>
              <a:t>Department of Security Management and Social Work</a:t>
            </a:r>
            <a:endParaRPr lang="zh-TW" altLang="en-US" sz="800" dirty="0">
              <a:solidFill>
                <a:schemeClr val="bg1"/>
              </a:solidFill>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3" name="內容版面配置區 2"/>
          <p:cNvSpPr>
            <a:spLocks noGrp="1"/>
          </p:cNvSpPr>
          <p:nvPr>
            <p:ph sz="half" idx="1"/>
          </p:nvPr>
        </p:nvSpPr>
        <p:spPr>
          <a:xfrm>
            <a:off x="457200" y="1844824"/>
            <a:ext cx="4038600" cy="42813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內容版面配置區 3"/>
          <p:cNvSpPr>
            <a:spLocks noGrp="1"/>
          </p:cNvSpPr>
          <p:nvPr>
            <p:ph sz="half" idx="2"/>
          </p:nvPr>
        </p:nvSpPr>
        <p:spPr>
          <a:xfrm>
            <a:off x="4648200" y="1844824"/>
            <a:ext cx="4038600" cy="42813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67544" y="692696"/>
            <a:ext cx="8229600" cy="9989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
        <p:nvSpPr>
          <p:cNvPr id="1027" name="文字版面配置區 2"/>
          <p:cNvSpPr>
            <a:spLocks noGrp="1"/>
          </p:cNvSpPr>
          <p:nvPr>
            <p:ph type="body" idx="1"/>
          </p:nvPr>
        </p:nvSpPr>
        <p:spPr bwMode="auto">
          <a:xfrm>
            <a:off x="467544" y="170080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p>
        </p:txBody>
      </p:sp>
      <p:sp>
        <p:nvSpPr>
          <p:cNvPr id="8" name="文字方塊 7"/>
          <p:cNvSpPr txBox="1"/>
          <p:nvPr userDrawn="1"/>
        </p:nvSpPr>
        <p:spPr>
          <a:xfrm>
            <a:off x="6732240" y="142852"/>
            <a:ext cx="2411792" cy="461665"/>
          </a:xfrm>
          <a:prstGeom prst="rect">
            <a:avLst/>
          </a:prstGeom>
          <a:solidFill>
            <a:schemeClr val="accent2"/>
          </a:solidFill>
        </p:spPr>
        <p:txBody>
          <a:bodyPr wrap="square" rtlCol="0">
            <a:spAutoFit/>
          </a:bodyPr>
          <a:lstStyle/>
          <a:p>
            <a:r>
              <a:rPr lang="zh-TW" altLang="en-US" sz="1600" b="1" dirty="0" smtClean="0">
                <a:solidFill>
                  <a:schemeClr val="bg1"/>
                </a:solidFill>
                <a:latin typeface="Times New Roman" pitchFamily="18" charset="0"/>
                <a:ea typeface="標楷體" pitchFamily="65" charset="-120"/>
                <a:cs typeface="Times New Roman" pitchFamily="18" charset="0"/>
              </a:rPr>
              <a:t>社會與安全管理學系</a:t>
            </a:r>
            <a:endParaRPr lang="en-US" altLang="zh-TW" sz="1600" b="1" dirty="0" smtClean="0">
              <a:solidFill>
                <a:schemeClr val="bg1"/>
              </a:solidFill>
              <a:latin typeface="Times New Roman" pitchFamily="18" charset="0"/>
              <a:ea typeface="標楷體" pitchFamily="65" charset="-120"/>
              <a:cs typeface="Times New Roman" pitchFamily="18" charset="0"/>
            </a:endParaRPr>
          </a:p>
          <a:p>
            <a:r>
              <a:rPr lang="en-US" altLang="zh-TW" sz="800" dirty="0" smtClean="0">
                <a:solidFill>
                  <a:schemeClr val="bg1"/>
                </a:solidFill>
                <a:latin typeface="Times New Roman" pitchFamily="18" charset="0"/>
                <a:ea typeface="標楷體" pitchFamily="65" charset="-120"/>
                <a:cs typeface="Times New Roman" pitchFamily="18" charset="0"/>
              </a:rPr>
              <a:t>Department of Security Management and Social Work</a:t>
            </a:r>
            <a:endParaRPr lang="zh-TW" altLang="en-US" sz="800" dirty="0">
              <a:solidFill>
                <a:schemeClr val="bg1"/>
              </a:solidFill>
              <a:latin typeface="Times New Roman" pitchFamily="18" charset="0"/>
              <a:ea typeface="標楷體" pitchFamily="65" charset="-12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Times New Roman" pitchFamily="18" charset="0"/>
          <a:ea typeface="標楷體" pitchFamily="65" charset="-120"/>
          <a:cs typeface="+mj-cs"/>
        </a:defRPr>
      </a:lvl1pPr>
      <a:lvl2pPr algn="ctr" rtl="0" eaLnBrk="0" fontAlgn="base" hangingPunct="0">
        <a:spcBef>
          <a:spcPct val="0"/>
        </a:spcBef>
        <a:spcAft>
          <a:spcPct val="0"/>
        </a:spcAft>
        <a:defRPr sz="4400">
          <a:solidFill>
            <a:schemeClr val="tx1"/>
          </a:solidFill>
          <a:latin typeface="Times New Roman" pitchFamily="18" charset="0"/>
          <a:ea typeface="標楷體" pitchFamily="65" charset="-120"/>
        </a:defRPr>
      </a:lvl2pPr>
      <a:lvl3pPr algn="ctr" rtl="0" eaLnBrk="0" fontAlgn="base" hangingPunct="0">
        <a:spcBef>
          <a:spcPct val="0"/>
        </a:spcBef>
        <a:spcAft>
          <a:spcPct val="0"/>
        </a:spcAft>
        <a:defRPr sz="4400">
          <a:solidFill>
            <a:schemeClr val="tx1"/>
          </a:solidFill>
          <a:latin typeface="Times New Roman" pitchFamily="18" charset="0"/>
          <a:ea typeface="標楷體" pitchFamily="65" charset="-120"/>
        </a:defRPr>
      </a:lvl3pPr>
      <a:lvl4pPr algn="ctr" rtl="0" eaLnBrk="0" fontAlgn="base" hangingPunct="0">
        <a:spcBef>
          <a:spcPct val="0"/>
        </a:spcBef>
        <a:spcAft>
          <a:spcPct val="0"/>
        </a:spcAft>
        <a:defRPr sz="4400">
          <a:solidFill>
            <a:schemeClr val="tx1"/>
          </a:solidFill>
          <a:latin typeface="Times New Roman" pitchFamily="18" charset="0"/>
          <a:ea typeface="標楷體" pitchFamily="65" charset="-120"/>
        </a:defRPr>
      </a:lvl4pPr>
      <a:lvl5pPr algn="ctr" rtl="0" eaLnBrk="0" fontAlgn="base" hangingPunct="0">
        <a:spcBef>
          <a:spcPct val="0"/>
        </a:spcBef>
        <a:spcAft>
          <a:spcPct val="0"/>
        </a:spcAft>
        <a:defRPr sz="4400">
          <a:solidFill>
            <a:schemeClr val="tx1"/>
          </a:solidFill>
          <a:latin typeface="Times New Roman" pitchFamily="18" charset="0"/>
          <a:ea typeface="標楷體" pitchFamily="65" charset="-120"/>
        </a:defRPr>
      </a:lvl5pPr>
      <a:lvl6pPr marL="457200" algn="ctr" rtl="0" eaLnBrk="1" fontAlgn="base" hangingPunct="1">
        <a:spcBef>
          <a:spcPct val="0"/>
        </a:spcBef>
        <a:spcAft>
          <a:spcPct val="0"/>
        </a:spcAft>
        <a:defRPr sz="4400">
          <a:solidFill>
            <a:schemeClr val="tx1"/>
          </a:solidFill>
          <a:latin typeface="Calibri" pitchFamily="34" charset="0"/>
          <a:ea typeface="新細明體" pitchFamily="18"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pitchFamily="18"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pitchFamily="18"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標楷體" pitchFamily="65" charset="-12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標楷體" pitchFamily="65" charset="-12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標楷體" pitchFamily="65" charset="-12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標楷體" pitchFamily="65" charset="-12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tatistics.most.gov.tw/was2/award/AsAwardMultiQuery.asp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tatistics.most.gov.tw/was2/award/AsAwardMultiQuery.aspx?year=104&amp;code=QS05&amp;organ=&amp;name=%u9673%u8389%u96ef"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erm.lib.mcu.edu.tw/cgi-bin/er/browse.cg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ndltd.ncl.edu.tw/cgi-bin/gs32/gsweb.cgi/ccd=y6m6nC/login?jstimes=2&amp;loadingjs=1&amp;o=dwebmge&amp;ssoauth=1&amp;cache=148109967557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readopac3.ncl.edu.tw/nclJournal/search/search.jsp?search_type=sim&amp;la=ch"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tec.mcu.edu.tw/zh-hant/node/1785"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tatistics.most.gov.tw/was2/award/AsAwardMultiQuery.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p:cNvSpPr>
          <p:nvPr>
            <p:ph type="ctrTitle"/>
          </p:nvPr>
        </p:nvSpPr>
        <p:spPr/>
        <p:txBody>
          <a:bodyPr/>
          <a:lstStyle/>
          <a:p>
            <a:r>
              <a:rPr lang="en-US" altLang="zh-TW" sz="4000" b="1" dirty="0" smtClean="0"/>
              <a:t>106</a:t>
            </a:r>
            <a:r>
              <a:rPr lang="zh-TW" altLang="en-US" sz="4000" b="1" dirty="0" smtClean="0"/>
              <a:t>學年度大專學生參與</a:t>
            </a:r>
            <a:br>
              <a:rPr lang="zh-TW" altLang="en-US" sz="4000" b="1" dirty="0" smtClean="0"/>
            </a:br>
            <a:r>
              <a:rPr lang="zh-TW" altLang="en-US" sz="4000" b="1" dirty="0" smtClean="0"/>
              <a:t>科技部專題研究計畫  說明會</a:t>
            </a:r>
          </a:p>
        </p:txBody>
      </p:sp>
      <p:sp>
        <p:nvSpPr>
          <p:cNvPr id="2052" name="Rectangle 4"/>
          <p:cNvSpPr>
            <a:spLocks noGrp="1"/>
          </p:cNvSpPr>
          <p:nvPr>
            <p:ph type="subTitle" idx="4294967295"/>
          </p:nvPr>
        </p:nvSpPr>
        <p:spPr>
          <a:xfrm>
            <a:off x="1331640" y="4077072"/>
            <a:ext cx="6400800" cy="1198984"/>
          </a:xfrm>
        </p:spPr>
        <p:txBody>
          <a:bodyPr/>
          <a:lstStyle/>
          <a:p>
            <a:pPr marL="0" indent="0" algn="ctr">
              <a:buFont typeface="Arial" charset="0"/>
              <a:buNone/>
            </a:pPr>
            <a:r>
              <a:rPr lang="zh-TW" altLang="en-US" sz="3600" b="1" dirty="0" smtClean="0"/>
              <a:t>社會與安全管理學系</a:t>
            </a:r>
            <a:endParaRPr lang="en-US" altLang="zh-TW" sz="3600" b="1" dirty="0" smtClean="0"/>
          </a:p>
          <a:p>
            <a:pPr marL="0" indent="0" algn="ctr">
              <a:buNone/>
            </a:pPr>
            <a:r>
              <a:rPr lang="zh-TW" altLang="en-US" sz="3600" b="1" dirty="0"/>
              <a:t>黃讚松 </a:t>
            </a:r>
            <a:r>
              <a:rPr lang="zh-TW" altLang="en-US" sz="3600" b="1" dirty="0" smtClean="0"/>
              <a:t> 副教授</a:t>
            </a:r>
          </a:p>
        </p:txBody>
      </p:sp>
      <p:sp>
        <p:nvSpPr>
          <p:cNvPr id="2" name="文字方塊 1"/>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1</a:t>
            </a:fld>
            <a:endParaRPr lang="zh-TW" alt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本校</a:t>
            </a:r>
            <a:r>
              <a:rPr lang="en-US" altLang="zh-TW" dirty="0" smtClean="0"/>
              <a:t>101-105</a:t>
            </a:r>
            <a:r>
              <a:rPr lang="zh-TW" altLang="en-US" dirty="0" smtClean="0"/>
              <a:t>學年通過件數</a:t>
            </a:r>
            <a:endParaRPr lang="zh-TW" altLang="en-US" dirty="0"/>
          </a:p>
        </p:txBody>
      </p:sp>
      <p:graphicFrame>
        <p:nvGraphicFramePr>
          <p:cNvPr id="4" name="圖表 3"/>
          <p:cNvGraphicFramePr>
            <a:graphicFrameLocks/>
          </p:cNvGraphicFramePr>
          <p:nvPr>
            <p:extLst>
              <p:ext uri="{D42A27DB-BD31-4B8C-83A1-F6EECF244321}">
                <p14:modId xmlns:p14="http://schemas.microsoft.com/office/powerpoint/2010/main" val="2889661297"/>
              </p:ext>
            </p:extLst>
          </p:nvPr>
        </p:nvGraphicFramePr>
        <p:xfrm>
          <a:off x="683568" y="1700808"/>
          <a:ext cx="8064896" cy="3744416"/>
        </p:xfrm>
        <a:graphic>
          <a:graphicData uri="http://schemas.openxmlformats.org/drawingml/2006/chart">
            <c:chart xmlns:c="http://schemas.openxmlformats.org/drawingml/2006/chart" xmlns:r="http://schemas.openxmlformats.org/officeDocument/2006/relationships" r:id="rId2"/>
          </a:graphicData>
        </a:graphic>
      </p:graphicFrame>
      <p:sp>
        <p:nvSpPr>
          <p:cNvPr id="5" name="矩形 4"/>
          <p:cNvSpPr/>
          <p:nvPr/>
        </p:nvSpPr>
        <p:spPr>
          <a:xfrm>
            <a:off x="899592" y="5406315"/>
            <a:ext cx="6480720" cy="830997"/>
          </a:xfrm>
          <a:prstGeom prst="rect">
            <a:avLst/>
          </a:prstGeom>
        </p:spPr>
        <p:txBody>
          <a:bodyPr wrap="square">
            <a:spAutoFit/>
          </a:bodyPr>
          <a:lstStyle/>
          <a:p>
            <a:r>
              <a:rPr lang="zh-TW" altLang="zh-TW" sz="2400" b="1" dirty="0">
                <a:solidFill>
                  <a:srgbClr val="FF0000"/>
                </a:solidFill>
                <a:latin typeface="標楷體" panose="03000509000000000000" pitchFamily="65" charset="-120"/>
                <a:ea typeface="標楷體" panose="03000509000000000000" pitchFamily="65" charset="-120"/>
              </a:rPr>
              <a:t>為全國大學生共同較勁的平台</a:t>
            </a:r>
            <a:r>
              <a:rPr lang="zh-TW" altLang="en-US" sz="2400" b="1" dirty="0">
                <a:solidFill>
                  <a:srgbClr val="FF0000"/>
                </a:solidFill>
                <a:latin typeface="標楷體" panose="03000509000000000000" pitchFamily="65" charset="-120"/>
                <a:ea typeface="標楷體" panose="03000509000000000000" pitchFamily="65" charset="-120"/>
              </a:rPr>
              <a:t>，去年我們</a:t>
            </a:r>
            <a:r>
              <a:rPr lang="zh-TW" altLang="en-US" sz="2400" b="1" dirty="0" smtClean="0">
                <a:solidFill>
                  <a:srgbClr val="FF0000"/>
                </a:solidFill>
                <a:latin typeface="標楷體" panose="03000509000000000000" pitchFamily="65" charset="-120"/>
                <a:ea typeface="標楷體" panose="03000509000000000000" pitchFamily="65" charset="-120"/>
              </a:rPr>
              <a:t>通過件數為</a:t>
            </a:r>
            <a:r>
              <a:rPr lang="zh-TW" altLang="en-US" sz="2400" b="1" dirty="0">
                <a:solidFill>
                  <a:srgbClr val="FF0000"/>
                </a:solidFill>
                <a:latin typeface="標楷體" panose="03000509000000000000" pitchFamily="65" charset="-120"/>
                <a:ea typeface="標楷體" panose="03000509000000000000" pitchFamily="65" charset="-120"/>
              </a:rPr>
              <a:t>全國第二名</a:t>
            </a:r>
            <a:endParaRPr lang="en-US" altLang="zh-TW" sz="2400" b="1" dirty="0">
              <a:solidFill>
                <a:srgbClr val="FF0000"/>
              </a:solidFill>
              <a:latin typeface="標楷體" panose="03000509000000000000" pitchFamily="65" charset="-120"/>
              <a:ea typeface="標楷體" panose="03000509000000000000" pitchFamily="65" charset="-120"/>
            </a:endParaRPr>
          </a:p>
        </p:txBody>
      </p:sp>
      <p:sp>
        <p:nvSpPr>
          <p:cNvPr id="6" name="文字方塊 5"/>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10</a:t>
            </a:fld>
            <a:endParaRPr lang="zh-TW" altLang="en-US" sz="1600" dirty="0"/>
          </a:p>
        </p:txBody>
      </p:sp>
    </p:spTree>
    <p:extLst>
      <p:ext uri="{BB962C8B-B14F-4D97-AF65-F5344CB8AC3E}">
        <p14:creationId xmlns:p14="http://schemas.microsoft.com/office/powerpoint/2010/main" val="2048332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104</a:t>
            </a:r>
            <a:r>
              <a:rPr lang="zh-TW" altLang="en-US" dirty="0" smtClean="0"/>
              <a:t>學年度本校獲創新研究獎</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230522619"/>
              </p:ext>
            </p:extLst>
          </p:nvPr>
        </p:nvGraphicFramePr>
        <p:xfrm>
          <a:off x="468313" y="1810544"/>
          <a:ext cx="8229600" cy="4305300"/>
        </p:xfrm>
        <a:graphic>
          <a:graphicData uri="http://schemas.openxmlformats.org/drawingml/2006/table">
            <a:tbl>
              <a:tblPr>
                <a:tableStyleId>{5C22544A-7EE6-4342-B048-85BDC9FD1C3A}</a:tableStyleId>
              </a:tblPr>
              <a:tblGrid>
                <a:gridCol w="685800"/>
                <a:gridCol w="1333500"/>
                <a:gridCol w="685800"/>
                <a:gridCol w="914400"/>
                <a:gridCol w="381000"/>
                <a:gridCol w="2247900"/>
                <a:gridCol w="685800"/>
                <a:gridCol w="1295400"/>
              </a:tblGrid>
              <a:tr h="314325">
                <a:tc>
                  <a:txBody>
                    <a:bodyPr/>
                    <a:lstStyle/>
                    <a:p>
                      <a:pPr algn="ctr" fontAlgn="ctr"/>
                      <a:r>
                        <a:rPr lang="zh-TW" altLang="en-US" sz="1200" u="none" strike="noStrike" dirty="0">
                          <a:effectLst/>
                        </a:rPr>
                        <a:t>獲獎年度</a:t>
                      </a:r>
                      <a:endParaRPr lang="zh-TW" altLang="en-US" sz="1200" b="0" i="0" u="none" strike="noStrike" dirty="0">
                        <a:solidFill>
                          <a:srgbClr val="000000"/>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zh-TW" altLang="en-US" sz="1200" u="none" strike="noStrike" dirty="0">
                          <a:effectLst/>
                        </a:rPr>
                        <a:t>計畫編號</a:t>
                      </a:r>
                      <a:endParaRPr lang="zh-TW" altLang="en-US" sz="1200" b="0" i="0" u="none" strike="noStrike" dirty="0">
                        <a:solidFill>
                          <a:srgbClr val="000000"/>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zh-TW" altLang="en-US" sz="1200" u="none" strike="noStrike" dirty="0">
                          <a:effectLst/>
                        </a:rPr>
                        <a:t>學生姓名</a:t>
                      </a:r>
                      <a:endParaRPr lang="zh-TW" altLang="en-US" sz="1200" b="0" i="0" u="none" strike="noStrike" dirty="0">
                        <a:solidFill>
                          <a:srgbClr val="000000"/>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zh-TW" altLang="en-US" sz="1200" u="none" strike="noStrike" dirty="0">
                          <a:effectLst/>
                        </a:rPr>
                        <a:t>就讀學校</a:t>
                      </a:r>
                      <a:endParaRPr lang="zh-TW" altLang="en-US" sz="1200" b="0" i="0" u="none" strike="noStrike" dirty="0">
                        <a:solidFill>
                          <a:srgbClr val="000000"/>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zh-TW" altLang="en-US" sz="1200" u="none" strike="noStrike" dirty="0">
                          <a:effectLst/>
                        </a:rPr>
                        <a:t>年級</a:t>
                      </a:r>
                      <a:endParaRPr lang="zh-TW" altLang="en-US" sz="1200" b="0" i="0" u="none" strike="noStrike" dirty="0">
                        <a:solidFill>
                          <a:srgbClr val="000000"/>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zh-TW" altLang="en-US" sz="1200" u="none" strike="noStrike" dirty="0">
                          <a:effectLst/>
                        </a:rPr>
                        <a:t>計畫名稱</a:t>
                      </a:r>
                      <a:endParaRPr lang="zh-TW" altLang="en-US" sz="1200" b="0" i="0" u="none" strike="noStrike" dirty="0">
                        <a:solidFill>
                          <a:srgbClr val="000000"/>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zh-TW" altLang="en-US" sz="1200" u="none" strike="noStrike" dirty="0">
                          <a:effectLst/>
                        </a:rPr>
                        <a:t>指導教授</a:t>
                      </a:r>
                      <a:endParaRPr lang="zh-TW" altLang="en-US" sz="1200" b="0" i="0" u="none" strike="noStrike" dirty="0">
                        <a:solidFill>
                          <a:srgbClr val="000000"/>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zh-TW" altLang="en-US" sz="1200" u="none" strike="noStrike" dirty="0">
                          <a:effectLst/>
                        </a:rPr>
                        <a:t>申請機關</a:t>
                      </a:r>
                      <a:endParaRPr lang="zh-TW" altLang="en-US" sz="1200" b="0" i="0" u="none" strike="noStrike" dirty="0">
                        <a:solidFill>
                          <a:srgbClr val="000000"/>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419100">
                <a:tc>
                  <a:txBody>
                    <a:bodyPr/>
                    <a:lstStyle/>
                    <a:p>
                      <a:pPr algn="ctr" fontAlgn="ctr"/>
                      <a:r>
                        <a:rPr lang="en-US" sz="1200" u="none" strike="noStrike">
                          <a:effectLst/>
                        </a:rPr>
                        <a:t>104</a:t>
                      </a:r>
                      <a:endParaRPr lang="en-US" sz="1200" b="0" i="0" u="none" strike="noStrike">
                        <a:solidFill>
                          <a:srgbClr val="3C3C3C"/>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u="none" strike="noStrike" dirty="0">
                          <a:effectLst/>
                        </a:rPr>
                        <a:t>104-2815-C-130 -013 -H</a:t>
                      </a:r>
                      <a:endParaRPr lang="en-US" sz="1200" b="0" i="0" u="none" strike="noStrike" dirty="0">
                        <a:solidFill>
                          <a:srgbClr val="3C3C3C"/>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200" u="none" strike="noStrike">
                          <a:effectLst/>
                        </a:rPr>
                        <a:t>周雪君</a:t>
                      </a:r>
                      <a:endParaRPr lang="zh-TW" altLang="en-US" sz="1200" b="0" i="0" u="none" strike="noStrike">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200" u="none" strike="noStrike">
                          <a:effectLst/>
                        </a:rPr>
                        <a:t>銘傳大學商品設計學系</a:t>
                      </a:r>
                      <a:endParaRPr lang="zh-TW" altLang="en-US" sz="1200" b="0" i="0" u="none" strike="noStrike">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rPr>
                        <a:t>3</a:t>
                      </a:r>
                      <a:endParaRPr lang="en-US" sz="1200" b="0" i="0" u="none" strike="noStrike">
                        <a:solidFill>
                          <a:srgbClr val="3C3C3C"/>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TW" sz="1200" u="none" strike="noStrike">
                          <a:effectLst/>
                        </a:rPr>
                        <a:t>Elito</a:t>
                      </a:r>
                      <a:r>
                        <a:rPr lang="zh-TW" altLang="en-US" sz="1200" u="none" strike="noStrike">
                          <a:effectLst/>
                        </a:rPr>
                        <a:t>法應用於中小型投幣式自助洗衣店之創新服務設計</a:t>
                      </a:r>
                      <a:endParaRPr lang="zh-TW" altLang="en-US" sz="1200" b="0" i="0" u="none" strike="noStrike">
                        <a:solidFill>
                          <a:srgbClr val="3C3C3C"/>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200" u="none" strike="noStrike">
                          <a:effectLst/>
                        </a:rPr>
                        <a:t>衛萬里</a:t>
                      </a:r>
                      <a:endParaRPr lang="zh-TW" altLang="en-US" sz="1200" b="0" i="0" u="none" strike="noStrike">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200" u="none" strike="noStrike" dirty="0">
                          <a:effectLst/>
                        </a:rPr>
                        <a:t>銘傳大學商品設計學系</a:t>
                      </a:r>
                      <a:endParaRPr lang="zh-TW" altLang="en-US" sz="1200" b="0" i="0" u="none" strike="noStrike" dirty="0">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100">
                <a:tc>
                  <a:txBody>
                    <a:bodyPr/>
                    <a:lstStyle/>
                    <a:p>
                      <a:pPr algn="ctr" fontAlgn="ctr"/>
                      <a:r>
                        <a:rPr lang="en-US" sz="1200" u="none" strike="noStrike">
                          <a:effectLst/>
                        </a:rPr>
                        <a:t>104</a:t>
                      </a:r>
                      <a:endParaRPr lang="en-US" sz="1200" b="0" i="0" u="none" strike="noStrike">
                        <a:solidFill>
                          <a:srgbClr val="3C3C3C"/>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u="none" strike="noStrike">
                          <a:effectLst/>
                        </a:rPr>
                        <a:t>104-2815-C-130 -027 -H</a:t>
                      </a:r>
                      <a:endParaRPr lang="en-US" sz="1200" b="0" i="0" u="none" strike="noStrike">
                        <a:solidFill>
                          <a:srgbClr val="3C3C3C"/>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200" u="none" strike="noStrike" dirty="0">
                          <a:effectLst/>
                        </a:rPr>
                        <a:t>林佑達</a:t>
                      </a:r>
                      <a:endParaRPr lang="zh-TW" altLang="en-US" sz="1200" b="0" i="0" u="none" strike="noStrike" dirty="0">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200" u="none" strike="noStrike" dirty="0">
                          <a:effectLst/>
                        </a:rPr>
                        <a:t>銘傳大學廣告學系</a:t>
                      </a:r>
                      <a:endParaRPr lang="zh-TW" altLang="en-US" sz="1200" b="0" i="0" u="none" strike="noStrike" dirty="0">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rPr>
                        <a:t>3</a:t>
                      </a:r>
                      <a:endParaRPr lang="en-US" sz="1200" b="0" i="0" u="none" strike="noStrike">
                        <a:solidFill>
                          <a:srgbClr val="3C3C3C"/>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200" u="none" strike="noStrike">
                          <a:effectLst/>
                        </a:rPr>
                        <a:t>探討群眾募資之消費者認知與贊助意願研究</a:t>
                      </a:r>
                      <a:endParaRPr lang="zh-TW" altLang="en-US" sz="1200" b="0" i="0" u="none" strike="noStrike">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200" u="none" strike="noStrike">
                          <a:effectLst/>
                        </a:rPr>
                        <a:t>郭秀莉</a:t>
                      </a:r>
                      <a:endParaRPr lang="zh-TW" altLang="en-US" sz="1200" b="0" i="0" u="none" strike="noStrike">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200" u="none" strike="noStrike" dirty="0">
                          <a:effectLst/>
                        </a:rPr>
                        <a:t>銘傳大學廣告學系</a:t>
                      </a:r>
                      <a:endParaRPr lang="zh-TW" altLang="en-US" sz="1200" b="0" i="0" u="none" strike="noStrike" dirty="0">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8650">
                <a:tc>
                  <a:txBody>
                    <a:bodyPr/>
                    <a:lstStyle/>
                    <a:p>
                      <a:pPr algn="ctr" fontAlgn="ctr"/>
                      <a:r>
                        <a:rPr lang="en-US" sz="1200" u="none" strike="noStrike">
                          <a:effectLst/>
                        </a:rPr>
                        <a:t>104</a:t>
                      </a:r>
                      <a:endParaRPr lang="en-US" sz="1200" b="0" i="0" u="none" strike="noStrike">
                        <a:solidFill>
                          <a:srgbClr val="3C3C3C"/>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u="none" strike="noStrike">
                          <a:effectLst/>
                        </a:rPr>
                        <a:t>104-2815-C-130 -035 -E</a:t>
                      </a:r>
                      <a:endParaRPr lang="en-US" sz="1200" b="0" i="0" u="none" strike="noStrike">
                        <a:solidFill>
                          <a:srgbClr val="3C3C3C"/>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200" u="none" strike="noStrike">
                          <a:effectLst/>
                        </a:rPr>
                        <a:t>傅清毓</a:t>
                      </a:r>
                      <a:endParaRPr lang="zh-TW" altLang="en-US" sz="1200" b="0" i="0" u="none" strike="noStrike">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200" u="none" strike="noStrike" dirty="0">
                          <a:effectLst/>
                        </a:rPr>
                        <a:t>銘傳大學資訊工程學系（所）</a:t>
                      </a:r>
                      <a:endParaRPr lang="zh-TW" altLang="en-US" sz="1200" b="0" i="0" u="none" strike="noStrike" dirty="0">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2</a:t>
                      </a:r>
                      <a:endParaRPr lang="en-US" sz="1200" b="0" i="0" u="none" strike="noStrike" dirty="0">
                        <a:solidFill>
                          <a:srgbClr val="3C3C3C"/>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200" u="none" strike="noStrike" dirty="0">
                          <a:effectLst/>
                        </a:rPr>
                        <a:t>基於通用圖形處理器之視訊驗證系統</a:t>
                      </a:r>
                      <a:endParaRPr lang="zh-TW" altLang="en-US" sz="1200" b="0" i="0" u="none" strike="noStrike" dirty="0">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200" u="none" strike="noStrike">
                          <a:effectLst/>
                        </a:rPr>
                        <a:t>趙和昌</a:t>
                      </a:r>
                      <a:endParaRPr lang="zh-TW" altLang="en-US" sz="1200" b="0" i="0" u="none" strike="noStrike">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200" u="none" strike="noStrike" dirty="0">
                          <a:effectLst/>
                        </a:rPr>
                        <a:t>銘傳大學資訊工程學系（所）</a:t>
                      </a:r>
                      <a:endParaRPr lang="zh-TW" altLang="en-US" sz="1200" b="0" i="0" u="none" strike="noStrike" dirty="0">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8650">
                <a:tc>
                  <a:txBody>
                    <a:bodyPr/>
                    <a:lstStyle/>
                    <a:p>
                      <a:pPr algn="ctr" fontAlgn="ctr"/>
                      <a:r>
                        <a:rPr lang="en-US" sz="1200" u="none" strike="noStrike">
                          <a:effectLst/>
                        </a:rPr>
                        <a:t>104</a:t>
                      </a:r>
                      <a:endParaRPr lang="en-US" sz="1200" b="0" i="0" u="none" strike="noStrike">
                        <a:solidFill>
                          <a:srgbClr val="3C3C3C"/>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u="none" strike="noStrike">
                          <a:effectLst/>
                        </a:rPr>
                        <a:t>104-2815-C-130 -050 -H</a:t>
                      </a:r>
                      <a:endParaRPr lang="en-US" sz="1200" b="0" i="0" u="none" strike="noStrike">
                        <a:solidFill>
                          <a:srgbClr val="3C3C3C"/>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200" u="none" strike="noStrike">
                          <a:effectLst/>
                        </a:rPr>
                        <a:t>謝珮其</a:t>
                      </a:r>
                      <a:endParaRPr lang="zh-TW" altLang="en-US" sz="1200" b="0" i="0" u="none" strike="noStrike">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200" u="none" strike="noStrike">
                          <a:effectLst/>
                        </a:rPr>
                        <a:t>銘傳大學都市規劃與防災學系</a:t>
                      </a:r>
                      <a:endParaRPr lang="zh-TW" altLang="en-US" sz="1200" b="0" i="0" u="none" strike="noStrike">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rPr>
                        <a:t>3</a:t>
                      </a:r>
                      <a:endParaRPr lang="en-US" sz="1200" b="0" i="0" u="none" strike="noStrike">
                        <a:solidFill>
                          <a:srgbClr val="3C3C3C"/>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200" u="none" strike="noStrike" dirty="0">
                          <a:effectLst/>
                        </a:rPr>
                        <a:t>減災創意城市的崛起：以台北市萬華區空間脆弱與創意規劃</a:t>
                      </a:r>
                      <a:endParaRPr lang="zh-TW" altLang="en-US" sz="1200" b="0" i="0" u="none" strike="noStrike" dirty="0">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200" u="none" strike="noStrike">
                          <a:effectLst/>
                        </a:rPr>
                        <a:t>洪啟東</a:t>
                      </a:r>
                      <a:endParaRPr lang="zh-TW" altLang="en-US" sz="1200" b="0" i="0" u="none" strike="noStrike">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200" u="none" strike="noStrike" dirty="0">
                          <a:effectLst/>
                        </a:rPr>
                        <a:t>銘傳大學都市規劃與防災學系</a:t>
                      </a:r>
                      <a:endParaRPr lang="zh-TW" altLang="en-US" sz="1200" b="0" i="0" u="none" strike="noStrike" dirty="0">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100">
                <a:tc>
                  <a:txBody>
                    <a:bodyPr/>
                    <a:lstStyle/>
                    <a:p>
                      <a:pPr algn="ctr" fontAlgn="ctr"/>
                      <a:r>
                        <a:rPr lang="en-US" sz="1200" u="none" strike="noStrike">
                          <a:effectLst/>
                        </a:rPr>
                        <a:t>104</a:t>
                      </a:r>
                      <a:endParaRPr lang="en-US" sz="1200" b="0" i="0" u="none" strike="noStrike">
                        <a:solidFill>
                          <a:srgbClr val="3C3C3C"/>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u="none" strike="noStrike">
                          <a:effectLst/>
                        </a:rPr>
                        <a:t>104-2815-C-130 -064 -H</a:t>
                      </a:r>
                      <a:endParaRPr lang="en-US" sz="1200" b="0" i="0" u="none" strike="noStrike">
                        <a:solidFill>
                          <a:srgbClr val="3C3C3C"/>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200" u="none" strike="noStrike">
                          <a:effectLst/>
                        </a:rPr>
                        <a:t>譚以婕</a:t>
                      </a:r>
                      <a:endParaRPr lang="zh-TW" altLang="en-US" sz="1200" b="0" i="0" u="none" strike="noStrike">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200" u="none" strike="noStrike">
                          <a:effectLst/>
                        </a:rPr>
                        <a:t>銘傳大學企業管理學系</a:t>
                      </a:r>
                      <a:endParaRPr lang="zh-TW" altLang="en-US" sz="1200" b="0" i="0" u="none" strike="noStrike">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rPr>
                        <a:t>3</a:t>
                      </a:r>
                      <a:endParaRPr lang="en-US" sz="1200" b="0" i="0" u="none" strike="noStrike">
                        <a:solidFill>
                          <a:srgbClr val="3C3C3C"/>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200" u="none" strike="noStrike" dirty="0">
                          <a:effectLst/>
                        </a:rPr>
                        <a:t>探討影響非營利組織之政府補助款額度因素 </a:t>
                      </a:r>
                      <a:r>
                        <a:rPr lang="en-US" altLang="zh-TW" sz="1200" u="none" strike="noStrike" dirty="0">
                          <a:effectLst/>
                        </a:rPr>
                        <a:t>—</a:t>
                      </a:r>
                      <a:r>
                        <a:rPr lang="zh-TW" altLang="en-US" sz="1200" u="none" strike="noStrike" dirty="0">
                          <a:effectLst/>
                        </a:rPr>
                        <a:t>以社會服務類為例</a:t>
                      </a:r>
                      <a:endParaRPr lang="zh-TW" altLang="en-US" sz="1200" b="0" i="0" u="none" strike="noStrike" dirty="0">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200" u="none" strike="noStrike">
                          <a:effectLst/>
                        </a:rPr>
                        <a:t>蕭文姃</a:t>
                      </a:r>
                      <a:endParaRPr lang="zh-TW" altLang="en-US" sz="1200" b="0" i="0" u="none" strike="noStrike">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200" u="none" strike="noStrike" dirty="0">
                          <a:effectLst/>
                        </a:rPr>
                        <a:t>銘傳大學企業管理學系</a:t>
                      </a:r>
                      <a:endParaRPr lang="zh-TW" altLang="en-US" sz="1200" b="0" i="0" u="none" strike="noStrike" dirty="0">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8650">
                <a:tc>
                  <a:txBody>
                    <a:bodyPr/>
                    <a:lstStyle/>
                    <a:p>
                      <a:pPr algn="ctr" fontAlgn="ctr"/>
                      <a:r>
                        <a:rPr lang="en-US" sz="1200" u="none" strike="noStrike" dirty="0">
                          <a:effectLst/>
                        </a:rPr>
                        <a:t>104</a:t>
                      </a:r>
                      <a:endParaRPr lang="en-US" sz="1200" b="0" i="0" u="none" strike="noStrike" dirty="0">
                        <a:solidFill>
                          <a:srgbClr val="3C3C3C"/>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sz="1200" u="none" strike="noStrike" dirty="0">
                          <a:effectLst/>
                        </a:rPr>
                        <a:t>104-2815-C-130 -077 -H</a:t>
                      </a:r>
                      <a:endParaRPr lang="en-US" sz="1200" b="0" i="0" u="none" strike="noStrike" dirty="0">
                        <a:solidFill>
                          <a:srgbClr val="3C3C3C"/>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1200" u="none" strike="noStrike" dirty="0">
                          <a:effectLst/>
                        </a:rPr>
                        <a:t>陳莉雯</a:t>
                      </a:r>
                      <a:endParaRPr lang="zh-TW" altLang="en-US" sz="1200" b="0" i="0" u="none" strike="noStrike" dirty="0">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1200" u="none" strike="noStrike" dirty="0">
                          <a:effectLst/>
                        </a:rPr>
                        <a:t>銘傳大學社會與安全管理學系</a:t>
                      </a:r>
                      <a:endParaRPr lang="zh-TW" altLang="en-US" sz="1200" b="0" i="0" u="none" strike="noStrike" dirty="0">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u="none" strike="noStrike" dirty="0">
                          <a:effectLst/>
                        </a:rPr>
                        <a:t>3</a:t>
                      </a:r>
                      <a:endParaRPr lang="en-US" sz="1200" b="0" i="0" u="none" strike="noStrike" dirty="0">
                        <a:solidFill>
                          <a:srgbClr val="3C3C3C"/>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1200" u="none" strike="noStrike" dirty="0">
                          <a:effectLst/>
                        </a:rPr>
                        <a:t>系統保全產生情境犯罪預防效益之探討</a:t>
                      </a:r>
                      <a:endParaRPr lang="zh-TW" altLang="en-US" sz="1200" b="0" i="0" u="none" strike="noStrike" dirty="0">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1200" u="none" strike="noStrike" dirty="0">
                          <a:effectLst/>
                        </a:rPr>
                        <a:t>黃讚松</a:t>
                      </a:r>
                      <a:endParaRPr lang="zh-TW" altLang="en-US" sz="1200" b="0" i="0" u="none" strike="noStrike" dirty="0">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1200" u="none" strike="noStrike" dirty="0">
                          <a:effectLst/>
                        </a:rPr>
                        <a:t>銘傳大學社會與安全管理學系</a:t>
                      </a:r>
                      <a:endParaRPr lang="zh-TW" altLang="en-US" sz="1200" b="0" i="0" u="none" strike="noStrike" dirty="0">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19100">
                <a:tc>
                  <a:txBody>
                    <a:bodyPr/>
                    <a:lstStyle/>
                    <a:p>
                      <a:pPr algn="ctr" fontAlgn="ctr"/>
                      <a:r>
                        <a:rPr lang="en-US" sz="1200" u="none" strike="noStrike">
                          <a:effectLst/>
                        </a:rPr>
                        <a:t>104</a:t>
                      </a:r>
                      <a:endParaRPr lang="en-US" sz="1200" b="0" i="0" u="none" strike="noStrike">
                        <a:solidFill>
                          <a:srgbClr val="3C3C3C"/>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u="none" strike="noStrike">
                          <a:effectLst/>
                        </a:rPr>
                        <a:t>104-2815-C-130 -082 -H</a:t>
                      </a:r>
                      <a:endParaRPr lang="en-US" sz="1200" b="0" i="0" u="none" strike="noStrike">
                        <a:solidFill>
                          <a:srgbClr val="3C3C3C"/>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200" u="none" strike="noStrike">
                          <a:effectLst/>
                        </a:rPr>
                        <a:t>吳詠霓</a:t>
                      </a:r>
                      <a:endParaRPr lang="zh-TW" altLang="en-US" sz="1200" b="0" i="0" u="none" strike="noStrike">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200" u="none" strike="noStrike">
                          <a:effectLst/>
                        </a:rPr>
                        <a:t>銘傳大學傳播管理學系</a:t>
                      </a:r>
                      <a:endParaRPr lang="zh-TW" altLang="en-US" sz="1200" b="0" i="0" u="none" strike="noStrike">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rPr>
                        <a:t>3</a:t>
                      </a:r>
                      <a:endParaRPr lang="en-US" sz="1200" b="0" i="0" u="none" strike="noStrike">
                        <a:solidFill>
                          <a:srgbClr val="3C3C3C"/>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200" u="none" strike="noStrike">
                          <a:effectLst/>
                        </a:rPr>
                        <a:t>傳統媒體網購平台經營策略及消費者購物平台體驗與評價之研究</a:t>
                      </a:r>
                      <a:endParaRPr lang="zh-TW" altLang="en-US" sz="1200" b="0" i="0" u="none" strike="noStrike">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200" u="none" strike="noStrike" dirty="0">
                          <a:effectLst/>
                        </a:rPr>
                        <a:t>陳佳慧</a:t>
                      </a:r>
                      <a:endParaRPr lang="zh-TW" altLang="en-US" sz="1200" b="0" i="0" u="none" strike="noStrike" dirty="0">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200" u="none" strike="noStrike" dirty="0">
                          <a:effectLst/>
                        </a:rPr>
                        <a:t>銘傳大學傳播管理學系</a:t>
                      </a:r>
                      <a:endParaRPr lang="zh-TW" altLang="en-US" sz="1200" b="0" i="0" u="none" strike="noStrike" dirty="0">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625">
                <a:tc>
                  <a:txBody>
                    <a:bodyPr/>
                    <a:lstStyle/>
                    <a:p>
                      <a:pPr algn="ctr" fontAlgn="ctr"/>
                      <a:r>
                        <a:rPr lang="en-US" sz="1200" u="none" strike="noStrike">
                          <a:effectLst/>
                        </a:rPr>
                        <a:t>104</a:t>
                      </a:r>
                      <a:endParaRPr lang="en-US" sz="1200" b="0" i="0" u="none" strike="noStrike">
                        <a:solidFill>
                          <a:srgbClr val="3C3C3C"/>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u="none" strike="noStrike">
                          <a:effectLst/>
                        </a:rPr>
                        <a:t>104-2815-C-130 -093 -H</a:t>
                      </a:r>
                      <a:endParaRPr lang="en-US" sz="1200" b="0" i="0" u="none" strike="noStrike">
                        <a:solidFill>
                          <a:srgbClr val="3C3C3C"/>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200" u="none" strike="noStrike">
                          <a:effectLst/>
                        </a:rPr>
                        <a:t>魏勤儷</a:t>
                      </a:r>
                      <a:endParaRPr lang="zh-TW" altLang="en-US" sz="1200" b="0" i="0" u="none" strike="noStrike">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200" u="none" strike="noStrike">
                          <a:effectLst/>
                        </a:rPr>
                        <a:t>銘傳大學企業管理學系</a:t>
                      </a:r>
                      <a:endParaRPr lang="zh-TW" altLang="en-US" sz="1200" b="0" i="0" u="none" strike="noStrike">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rPr>
                        <a:t>3</a:t>
                      </a:r>
                      <a:endParaRPr lang="en-US" sz="1200" b="0" i="0" u="none" strike="noStrike">
                        <a:solidFill>
                          <a:srgbClr val="3C3C3C"/>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200" u="none" strike="noStrike">
                          <a:effectLst/>
                        </a:rPr>
                        <a:t>有猜到嗎？談前導廣告之廣告訴求對新產品溝通效果之影響</a:t>
                      </a:r>
                      <a:endParaRPr lang="zh-TW" altLang="en-US" sz="1200" b="0" i="0" u="none" strike="noStrike">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200" u="none" strike="noStrike">
                          <a:effectLst/>
                        </a:rPr>
                        <a:t>周宇貞</a:t>
                      </a:r>
                      <a:endParaRPr lang="zh-TW" altLang="en-US" sz="1200" b="0" i="0" u="none" strike="noStrike">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200" u="none" strike="noStrike" dirty="0">
                          <a:effectLst/>
                        </a:rPr>
                        <a:t>銘傳大學企業管理學系</a:t>
                      </a:r>
                      <a:endParaRPr lang="zh-TW" altLang="en-US" sz="1200" b="0" i="0" u="none" strike="noStrike" dirty="0">
                        <a:solidFill>
                          <a:srgbClr val="3C3C3C"/>
                        </a:solidFill>
                        <a:effectLst/>
                        <a:latin typeface="新細明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文字方塊 5"/>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11</a:t>
            </a:fld>
            <a:endParaRPr lang="zh-TW" altLang="en-US" sz="1600" dirty="0"/>
          </a:p>
        </p:txBody>
      </p:sp>
    </p:spTree>
    <p:extLst>
      <p:ext uri="{BB962C8B-B14F-4D97-AF65-F5344CB8AC3E}">
        <p14:creationId xmlns:p14="http://schemas.microsoft.com/office/powerpoint/2010/main" val="15060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科技部創新</a:t>
            </a:r>
            <a:r>
              <a:rPr lang="zh-TW" altLang="en-US" dirty="0"/>
              <a:t>研究獎</a:t>
            </a:r>
          </a:p>
        </p:txBody>
      </p:sp>
      <p:pic>
        <p:nvPicPr>
          <p:cNvPr id="6" name="圖片 5" descr="RE_HON_20161017_6007.PDF - Google Chrome"/>
          <p:cNvPicPr>
            <a:picLocks noChangeAspect="1"/>
          </p:cNvPicPr>
          <p:nvPr/>
        </p:nvPicPr>
        <p:blipFill rotWithShape="1">
          <a:blip r:embed="rId2">
            <a:extLst>
              <a:ext uri="{28A0092B-C50C-407E-A947-70E740481C1C}">
                <a14:useLocalDpi xmlns:a14="http://schemas.microsoft.com/office/drawing/2010/main" val="0"/>
              </a:ext>
            </a:extLst>
          </a:blip>
          <a:srcRect l="23020" t="20209" r="23125" b="9895"/>
          <a:stretch/>
        </p:blipFill>
        <p:spPr>
          <a:xfrm>
            <a:off x="611560" y="1556791"/>
            <a:ext cx="8136904" cy="4944735"/>
          </a:xfrm>
          <a:prstGeom prst="rect">
            <a:avLst/>
          </a:prstGeom>
        </p:spPr>
      </p:pic>
      <p:sp>
        <p:nvSpPr>
          <p:cNvPr id="7" name="文字方塊 6"/>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12</a:t>
            </a:fld>
            <a:endParaRPr lang="zh-TW" altLang="en-US" sz="1600" dirty="0"/>
          </a:p>
        </p:txBody>
      </p:sp>
    </p:spTree>
    <p:extLst>
      <p:ext uri="{BB962C8B-B14F-4D97-AF65-F5344CB8AC3E}">
        <p14:creationId xmlns:p14="http://schemas.microsoft.com/office/powerpoint/2010/main" val="1850420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校長表揚獲科技</a:t>
            </a:r>
            <a:r>
              <a:rPr lang="zh-TW" altLang="en-US" dirty="0"/>
              <a:t>部大專生創作</a:t>
            </a:r>
            <a:r>
              <a:rPr lang="zh-TW" altLang="en-US" dirty="0" smtClean="0"/>
              <a:t>獎</a:t>
            </a:r>
            <a:endParaRPr lang="zh-TW" altLang="en-US" dirty="0"/>
          </a:p>
        </p:txBody>
      </p:sp>
      <p:pic>
        <p:nvPicPr>
          <p:cNvPr id="4098" name="Picture 2" descr="http://www.week.mcu.edu.tw/wp-content/uploads/2016/10/%E7%A7%91%E6%8A%80%E9%83%A8DSC_0514-800x445.jpg"/>
          <p:cNvPicPr>
            <a:picLocks noChangeAspect="1" noChangeArrowheads="1"/>
          </p:cNvPicPr>
          <p:nvPr/>
        </p:nvPicPr>
        <p:blipFill rotWithShape="1">
          <a:blip r:embed="rId2">
            <a:extLst>
              <a:ext uri="{28A0092B-C50C-407E-A947-70E740481C1C}">
                <a14:useLocalDpi xmlns:a14="http://schemas.microsoft.com/office/drawing/2010/main" val="0"/>
              </a:ext>
            </a:extLst>
          </a:blip>
          <a:srcRect t="22901"/>
          <a:stretch/>
        </p:blipFill>
        <p:spPr bwMode="auto">
          <a:xfrm>
            <a:off x="395536" y="1844824"/>
            <a:ext cx="8352929" cy="4680520"/>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13</a:t>
            </a:fld>
            <a:endParaRPr lang="zh-TW" altLang="en-US" sz="1600" dirty="0"/>
          </a:p>
        </p:txBody>
      </p:sp>
    </p:spTree>
    <p:extLst>
      <p:ext uri="{BB962C8B-B14F-4D97-AF65-F5344CB8AC3E}">
        <p14:creationId xmlns:p14="http://schemas.microsoft.com/office/powerpoint/2010/main" val="2128998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p:cNvSpPr>
          <p:nvPr>
            <p:ph type="ctrTitle"/>
          </p:nvPr>
        </p:nvSpPr>
        <p:spPr>
          <a:xfrm>
            <a:off x="899592" y="2204864"/>
            <a:ext cx="7772400" cy="1470025"/>
          </a:xfrm>
        </p:spPr>
        <p:txBody>
          <a:bodyPr/>
          <a:lstStyle/>
          <a:p>
            <a:r>
              <a:rPr lang="zh-TW" altLang="en-US" dirty="0" smtClean="0"/>
              <a:t>何時該開始著手？</a:t>
            </a:r>
            <a:endParaRPr lang="en-US" altLang="zh-TW" dirty="0" smtClean="0"/>
          </a:p>
        </p:txBody>
      </p:sp>
      <p:sp>
        <p:nvSpPr>
          <p:cNvPr id="3" name="文字方塊 2"/>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14</a:t>
            </a:fld>
            <a:endParaRPr lang="zh-TW" alt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p:txBody>
          <a:bodyPr/>
          <a:lstStyle/>
          <a:p>
            <a:r>
              <a:rPr lang="zh-TW" altLang="en-US" dirty="0" smtClean="0"/>
              <a:t>大專專題計畫時間管理</a:t>
            </a:r>
          </a:p>
        </p:txBody>
      </p:sp>
      <p:sp>
        <p:nvSpPr>
          <p:cNvPr id="50179" name="Rectangle 3"/>
          <p:cNvSpPr>
            <a:spLocks noGrp="1"/>
          </p:cNvSpPr>
          <p:nvPr>
            <p:ph idx="1"/>
          </p:nvPr>
        </p:nvSpPr>
        <p:spPr/>
        <p:txBody>
          <a:bodyPr/>
          <a:lstStyle/>
          <a:p>
            <a:r>
              <a:rPr lang="zh-TW" altLang="en-US" dirty="0" smtClean="0"/>
              <a:t>科技部上線截止日期</a:t>
            </a:r>
            <a:r>
              <a:rPr lang="en-US" altLang="zh-TW" dirty="0" smtClean="0">
                <a:sym typeface="Wingdings" panose="05000000000000000000" pitchFamily="2" charset="2"/>
              </a:rPr>
              <a:t></a:t>
            </a:r>
            <a:r>
              <a:rPr lang="en-US" altLang="zh-TW" dirty="0" smtClean="0"/>
              <a:t>2</a:t>
            </a:r>
            <a:r>
              <a:rPr lang="zh-TW" altLang="en-US" dirty="0" smtClean="0"/>
              <a:t>月上旬</a:t>
            </a:r>
            <a:endParaRPr lang="en-US" altLang="zh-TW" dirty="0" smtClean="0"/>
          </a:p>
          <a:p>
            <a:r>
              <a:rPr lang="zh-TW" altLang="en-US" dirty="0" smtClean="0"/>
              <a:t>學校截止日期</a:t>
            </a:r>
            <a:r>
              <a:rPr lang="en-US" altLang="zh-TW" dirty="0" smtClean="0"/>
              <a:t>2</a:t>
            </a:r>
            <a:r>
              <a:rPr lang="zh-TW" altLang="en-US" dirty="0" smtClean="0"/>
              <a:t>月</a:t>
            </a:r>
            <a:r>
              <a:rPr lang="en-US" altLang="zh-TW" dirty="0" smtClean="0"/>
              <a:t>5</a:t>
            </a:r>
            <a:r>
              <a:rPr lang="zh-TW" altLang="en-US" dirty="0" smtClean="0"/>
              <a:t>日</a:t>
            </a:r>
            <a:r>
              <a:rPr lang="en-US" altLang="zh-TW" dirty="0" smtClean="0"/>
              <a:t>(</a:t>
            </a:r>
            <a:r>
              <a:rPr lang="zh-TW" altLang="en-US" dirty="0" smtClean="0"/>
              <a:t>去年的時程</a:t>
            </a:r>
            <a:r>
              <a:rPr lang="en-US" altLang="zh-TW" dirty="0" smtClean="0"/>
              <a:t>)</a:t>
            </a:r>
          </a:p>
          <a:p>
            <a:r>
              <a:rPr lang="zh-TW" altLang="en-US" dirty="0" smtClean="0"/>
              <a:t>最後定稿及修正日期：</a:t>
            </a:r>
            <a:r>
              <a:rPr lang="en-US" altLang="zh-TW" dirty="0" smtClean="0"/>
              <a:t>1</a:t>
            </a:r>
            <a:r>
              <a:rPr lang="zh-TW" altLang="en-US" dirty="0" smtClean="0"/>
              <a:t>月下旬</a:t>
            </a:r>
            <a:endParaRPr lang="en-US" altLang="zh-TW" dirty="0" smtClean="0"/>
          </a:p>
          <a:p>
            <a:pPr lvl="1"/>
            <a:r>
              <a:rPr lang="zh-TW" altLang="en-US" b="1" dirty="0">
                <a:solidFill>
                  <a:srgbClr val="FF0000"/>
                </a:solidFill>
              </a:rPr>
              <a:t>適</a:t>
            </a:r>
            <a:r>
              <a:rPr lang="zh-TW" altLang="en-US" b="1" dirty="0" smtClean="0">
                <a:solidFill>
                  <a:srgbClr val="FF0000"/>
                </a:solidFill>
              </a:rPr>
              <a:t>逢寒假</a:t>
            </a:r>
            <a:r>
              <a:rPr lang="en-US" altLang="zh-TW" b="1" dirty="0" smtClean="0">
                <a:solidFill>
                  <a:srgbClr val="FF0000"/>
                </a:solidFill>
              </a:rPr>
              <a:t>+</a:t>
            </a:r>
            <a:r>
              <a:rPr lang="zh-TW" altLang="en-US" b="1" dirty="0" smtClean="0">
                <a:solidFill>
                  <a:srgbClr val="FF0000"/>
                </a:solidFill>
              </a:rPr>
              <a:t>過年，與老師研討時間減少</a:t>
            </a:r>
            <a:endParaRPr lang="en-US" altLang="zh-TW" b="1" dirty="0" smtClean="0">
              <a:solidFill>
                <a:srgbClr val="FF0000"/>
              </a:solidFill>
            </a:endParaRPr>
          </a:p>
          <a:p>
            <a:pPr lvl="1"/>
            <a:r>
              <a:rPr lang="zh-TW" altLang="en-US" b="1" dirty="0">
                <a:solidFill>
                  <a:srgbClr val="FF0000"/>
                </a:solidFill>
              </a:rPr>
              <a:t>放假心情大受</a:t>
            </a:r>
            <a:r>
              <a:rPr lang="zh-TW" altLang="en-US" b="1" dirty="0" smtClean="0">
                <a:solidFill>
                  <a:srgbClr val="FF0000"/>
                </a:solidFill>
              </a:rPr>
              <a:t>影響，研究動力降低</a:t>
            </a:r>
            <a:endParaRPr lang="en-US" altLang="zh-TW" b="1" dirty="0" smtClean="0">
              <a:solidFill>
                <a:srgbClr val="FF0000"/>
              </a:solidFill>
            </a:endParaRPr>
          </a:p>
          <a:p>
            <a:r>
              <a:rPr lang="zh-TW" altLang="en-US" dirty="0" smtClean="0"/>
              <a:t>撰寫計畫書期間：</a:t>
            </a:r>
            <a:r>
              <a:rPr lang="en-US" altLang="zh-TW" dirty="0" smtClean="0"/>
              <a:t>12/11~1/11(</a:t>
            </a:r>
            <a:r>
              <a:rPr lang="zh-TW" altLang="en-US" dirty="0" smtClean="0"/>
              <a:t>一個月時間</a:t>
            </a:r>
            <a:r>
              <a:rPr lang="en-US" altLang="zh-TW" dirty="0" smtClean="0"/>
              <a:t>)</a:t>
            </a:r>
          </a:p>
          <a:p>
            <a:r>
              <a:rPr lang="zh-TW" altLang="en-US" dirty="0" smtClean="0"/>
              <a:t>相信大家現在都已胸有成竹了</a:t>
            </a:r>
          </a:p>
        </p:txBody>
      </p:sp>
      <p:sp>
        <p:nvSpPr>
          <p:cNvPr id="4" name="文字方塊 3"/>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15</a:t>
            </a:fld>
            <a:endParaRPr lang="zh-TW" altLang="en-US" sz="1600" dirty="0"/>
          </a:p>
        </p:txBody>
      </p:sp>
    </p:spTree>
    <p:extLst>
      <p:ext uri="{BB962C8B-B14F-4D97-AF65-F5344CB8AC3E}">
        <p14:creationId xmlns:p14="http://schemas.microsoft.com/office/powerpoint/2010/main" val="409862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box(in)">
                                      <p:cBhvr>
                                        <p:cTn id="7" dur="5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box(in)">
                                      <p:cBhvr>
                                        <p:cTn id="12" dur="500"/>
                                        <p:tgtEl>
                                          <p:spTgt spid="50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box(in)">
                                      <p:cBhvr>
                                        <p:cTn id="17" dur="500"/>
                                        <p:tgtEl>
                                          <p:spTgt spid="50179">
                                            <p:txEl>
                                              <p:pRg st="2" end="2"/>
                                            </p:txEl>
                                          </p:spTgt>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50179">
                                            <p:txEl>
                                              <p:pRg st="3" end="3"/>
                                            </p:txEl>
                                          </p:spTgt>
                                        </p:tgtEl>
                                        <p:attrNameLst>
                                          <p:attrName>style.visibility</p:attrName>
                                        </p:attrNameLst>
                                      </p:cBhvr>
                                      <p:to>
                                        <p:strVal val="visible"/>
                                      </p:to>
                                    </p:set>
                                    <p:animEffect transition="in" filter="box(in)">
                                      <p:cBhvr>
                                        <p:cTn id="20" dur="500"/>
                                        <p:tgtEl>
                                          <p:spTgt spid="50179">
                                            <p:txEl>
                                              <p:pRg st="3" end="3"/>
                                            </p:txEl>
                                          </p:spTgt>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50179">
                                            <p:txEl>
                                              <p:pRg st="4" end="4"/>
                                            </p:txEl>
                                          </p:spTgt>
                                        </p:tgtEl>
                                        <p:attrNameLst>
                                          <p:attrName>style.visibility</p:attrName>
                                        </p:attrNameLst>
                                      </p:cBhvr>
                                      <p:to>
                                        <p:strVal val="visible"/>
                                      </p:to>
                                    </p:set>
                                    <p:animEffect transition="in" filter="box(in)">
                                      <p:cBhvr>
                                        <p:cTn id="23" dur="500"/>
                                        <p:tgtEl>
                                          <p:spTgt spid="5017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50179">
                                            <p:txEl>
                                              <p:pRg st="5" end="5"/>
                                            </p:txEl>
                                          </p:spTgt>
                                        </p:tgtEl>
                                        <p:attrNameLst>
                                          <p:attrName>style.visibility</p:attrName>
                                        </p:attrNameLst>
                                      </p:cBhvr>
                                      <p:to>
                                        <p:strVal val="visible"/>
                                      </p:to>
                                    </p:set>
                                    <p:animEffect transition="in" filter="box(in)">
                                      <p:cBhvr>
                                        <p:cTn id="28" dur="500"/>
                                        <p:tgtEl>
                                          <p:spTgt spid="50179">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50179">
                                            <p:txEl>
                                              <p:pRg st="6" end="6"/>
                                            </p:txEl>
                                          </p:spTgt>
                                        </p:tgtEl>
                                        <p:attrNameLst>
                                          <p:attrName>style.visibility</p:attrName>
                                        </p:attrNameLst>
                                      </p:cBhvr>
                                      <p:to>
                                        <p:strVal val="visible"/>
                                      </p:to>
                                    </p:set>
                                    <p:animEffect transition="in" filter="box(in)">
                                      <p:cBhvr>
                                        <p:cTn id="33" dur="500"/>
                                        <p:tgtEl>
                                          <p:spTgt spid="501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計畫執行與申請要件</a:t>
            </a:r>
            <a:endParaRPr lang="zh-TW" altLang="en-US" dirty="0"/>
          </a:p>
        </p:txBody>
      </p:sp>
      <p:sp>
        <p:nvSpPr>
          <p:cNvPr id="3" name="內容版面配置區 2"/>
          <p:cNvSpPr>
            <a:spLocks noGrp="1"/>
          </p:cNvSpPr>
          <p:nvPr>
            <p:ph idx="1"/>
          </p:nvPr>
        </p:nvSpPr>
        <p:spPr/>
        <p:txBody>
          <a:bodyPr/>
          <a:lstStyle/>
          <a:p>
            <a:r>
              <a:rPr lang="en-US" altLang="zh-TW" dirty="0" smtClean="0"/>
              <a:t>106</a:t>
            </a:r>
            <a:r>
              <a:rPr lang="zh-TW" altLang="en-US" dirty="0" smtClean="0"/>
              <a:t>年</a:t>
            </a:r>
            <a:r>
              <a:rPr lang="en-US" altLang="zh-TW" dirty="0"/>
              <a:t>7</a:t>
            </a:r>
            <a:r>
              <a:rPr lang="zh-TW" altLang="en-US" dirty="0" smtClean="0"/>
              <a:t>月</a:t>
            </a:r>
            <a:r>
              <a:rPr lang="en-US" altLang="zh-TW" dirty="0" smtClean="0"/>
              <a:t>1</a:t>
            </a:r>
            <a:r>
              <a:rPr lang="zh-TW" altLang="en-US" dirty="0" smtClean="0"/>
              <a:t>日至</a:t>
            </a:r>
            <a:r>
              <a:rPr lang="en-US" altLang="zh-TW" dirty="0" smtClean="0"/>
              <a:t>107</a:t>
            </a:r>
            <a:r>
              <a:rPr lang="zh-TW" altLang="en-US" dirty="0" smtClean="0"/>
              <a:t>年</a:t>
            </a:r>
            <a:r>
              <a:rPr lang="en-US" altLang="zh-TW" dirty="0" smtClean="0"/>
              <a:t>2</a:t>
            </a:r>
            <a:r>
              <a:rPr lang="zh-TW" altLang="en-US" dirty="0" smtClean="0"/>
              <a:t>月底止，計畫執行共八個月</a:t>
            </a:r>
            <a:endParaRPr lang="en-US" altLang="zh-TW" dirty="0" smtClean="0"/>
          </a:p>
          <a:p>
            <a:r>
              <a:rPr lang="zh-TW" altLang="en-US" dirty="0" smtClean="0"/>
              <a:t>學生及指導教授應至國科會網站線上製作下列文件</a:t>
            </a:r>
            <a:endParaRPr lang="en-US" altLang="zh-TW" dirty="0" smtClean="0"/>
          </a:p>
          <a:p>
            <a:pPr lvl="1"/>
            <a:r>
              <a:rPr lang="en-US" altLang="zh-TW" b="1" dirty="0" smtClean="0">
                <a:solidFill>
                  <a:srgbClr val="FF0000"/>
                </a:solidFill>
              </a:rPr>
              <a:t>(</a:t>
            </a:r>
            <a:r>
              <a:rPr lang="zh-TW" altLang="en-US" b="1" dirty="0" smtClean="0">
                <a:solidFill>
                  <a:srgbClr val="FF0000"/>
                </a:solidFill>
              </a:rPr>
              <a:t>一</a:t>
            </a:r>
            <a:r>
              <a:rPr lang="en-US" altLang="zh-TW" b="1" dirty="0" smtClean="0">
                <a:solidFill>
                  <a:srgbClr val="FF0000"/>
                </a:solidFill>
              </a:rPr>
              <a:t>)</a:t>
            </a:r>
            <a:r>
              <a:rPr lang="zh-TW" altLang="en-US" b="1" dirty="0" smtClean="0">
                <a:solidFill>
                  <a:srgbClr val="FF0000"/>
                </a:solidFill>
              </a:rPr>
              <a:t>大專學生研究計畫</a:t>
            </a:r>
            <a:r>
              <a:rPr lang="zh-TW" altLang="en-US" b="1" dirty="0" smtClean="0">
                <a:solidFill>
                  <a:srgbClr val="FF0000"/>
                </a:solidFill>
              </a:rPr>
              <a:t>申請書</a:t>
            </a:r>
            <a:endParaRPr lang="zh-TW" altLang="en-US" b="1" dirty="0" smtClean="0">
              <a:solidFill>
                <a:srgbClr val="FF0000"/>
              </a:solidFill>
            </a:endParaRPr>
          </a:p>
          <a:p>
            <a:pPr lvl="1"/>
            <a:r>
              <a:rPr lang="en-US" altLang="zh-TW" b="1" dirty="0" smtClean="0">
                <a:solidFill>
                  <a:srgbClr val="FF0000"/>
                </a:solidFill>
              </a:rPr>
              <a:t>(</a:t>
            </a:r>
            <a:r>
              <a:rPr lang="zh-TW" altLang="en-US" b="1" dirty="0" smtClean="0">
                <a:solidFill>
                  <a:srgbClr val="FF0000"/>
                </a:solidFill>
              </a:rPr>
              <a:t>二</a:t>
            </a:r>
            <a:r>
              <a:rPr lang="en-US" altLang="zh-TW" b="1" dirty="0" smtClean="0">
                <a:solidFill>
                  <a:srgbClr val="FF0000"/>
                </a:solidFill>
              </a:rPr>
              <a:t>)</a:t>
            </a:r>
            <a:r>
              <a:rPr lang="zh-TW" altLang="en-US" b="1" dirty="0">
                <a:solidFill>
                  <a:srgbClr val="FF0000"/>
                </a:solidFill>
              </a:rPr>
              <a:t>學生歷年成績證明</a:t>
            </a:r>
            <a:r>
              <a:rPr lang="en-US" altLang="zh-TW" b="1" dirty="0">
                <a:solidFill>
                  <a:srgbClr val="7030A0"/>
                </a:solidFill>
              </a:rPr>
              <a:t>(</a:t>
            </a:r>
            <a:r>
              <a:rPr lang="zh-TW" altLang="en-US" b="1" dirty="0">
                <a:solidFill>
                  <a:srgbClr val="7030A0"/>
                </a:solidFill>
              </a:rPr>
              <a:t>成績重要嗎</a:t>
            </a:r>
            <a:r>
              <a:rPr lang="en-US" altLang="zh-TW" b="1" dirty="0" smtClean="0">
                <a:solidFill>
                  <a:srgbClr val="7030A0"/>
                </a:solidFill>
              </a:rPr>
              <a:t>?)</a:t>
            </a:r>
            <a:endParaRPr lang="zh-TW" altLang="en-US" b="1" dirty="0">
              <a:solidFill>
                <a:srgbClr val="7030A0"/>
              </a:solidFill>
            </a:endParaRPr>
          </a:p>
          <a:p>
            <a:pPr lvl="1"/>
            <a:r>
              <a:rPr lang="en-US" altLang="zh-TW" dirty="0" smtClean="0"/>
              <a:t>(</a:t>
            </a:r>
            <a:r>
              <a:rPr lang="zh-TW" altLang="en-US" dirty="0" smtClean="0"/>
              <a:t>三</a:t>
            </a:r>
            <a:r>
              <a:rPr lang="en-US" altLang="zh-TW" dirty="0" smtClean="0"/>
              <a:t>)</a:t>
            </a:r>
            <a:r>
              <a:rPr lang="zh-TW" altLang="en-US" dirty="0"/>
              <a:t>指導教授初評意見</a:t>
            </a:r>
            <a:r>
              <a:rPr lang="zh-TW" altLang="en-US" dirty="0" smtClean="0"/>
              <a:t>表</a:t>
            </a:r>
            <a:r>
              <a:rPr lang="en-US" altLang="zh-TW" dirty="0" smtClean="0"/>
              <a:t>(</a:t>
            </a:r>
            <a:r>
              <a:rPr lang="zh-TW" altLang="en-US" dirty="0" smtClean="0"/>
              <a:t>老師</a:t>
            </a:r>
            <a:r>
              <a:rPr lang="en-US" altLang="zh-TW" dirty="0" smtClean="0"/>
              <a:t>)</a:t>
            </a:r>
            <a:endParaRPr lang="zh-TW" altLang="en-US" dirty="0"/>
          </a:p>
          <a:p>
            <a:pPr lvl="1"/>
            <a:r>
              <a:rPr lang="en-US" altLang="zh-TW" dirty="0" smtClean="0"/>
              <a:t>(</a:t>
            </a:r>
            <a:r>
              <a:rPr lang="zh-TW" altLang="en-US" dirty="0" smtClean="0"/>
              <a:t>四</a:t>
            </a:r>
            <a:r>
              <a:rPr lang="en-US" altLang="zh-TW" dirty="0" smtClean="0"/>
              <a:t>)</a:t>
            </a:r>
            <a:r>
              <a:rPr lang="zh-TW" altLang="en-US" dirty="0"/>
              <a:t>指導教授個人資料</a:t>
            </a:r>
            <a:r>
              <a:rPr lang="zh-TW" altLang="en-US" dirty="0" smtClean="0"/>
              <a:t>表</a:t>
            </a:r>
            <a:r>
              <a:rPr lang="en-US" altLang="zh-TW" dirty="0" smtClean="0"/>
              <a:t>(</a:t>
            </a:r>
            <a:r>
              <a:rPr lang="zh-TW" altLang="en-US" dirty="0" smtClean="0"/>
              <a:t>老師</a:t>
            </a:r>
            <a:r>
              <a:rPr lang="en-US" altLang="zh-TW" dirty="0" smtClean="0"/>
              <a:t>)</a:t>
            </a:r>
            <a:endParaRPr lang="en-US" altLang="zh-TW" dirty="0" smtClean="0"/>
          </a:p>
          <a:p>
            <a:pPr lvl="2"/>
            <a:r>
              <a:rPr lang="en-US" altLang="zh-TW" dirty="0" smtClean="0"/>
              <a:t>(</a:t>
            </a:r>
            <a:r>
              <a:rPr lang="zh-TW" altLang="en-US" dirty="0"/>
              <a:t>含近五年著作目錄</a:t>
            </a:r>
            <a:r>
              <a:rPr lang="en-US" altLang="zh-TW" dirty="0"/>
              <a:t>)</a:t>
            </a:r>
            <a:endParaRPr lang="zh-TW" altLang="en-US" dirty="0"/>
          </a:p>
          <a:p>
            <a:endParaRPr lang="zh-TW" altLang="en-US" dirty="0"/>
          </a:p>
        </p:txBody>
      </p:sp>
      <p:sp>
        <p:nvSpPr>
          <p:cNvPr id="5" name="文字方塊 4"/>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16</a:t>
            </a:fld>
            <a:endParaRPr lang="zh-TW" altLang="en-US" sz="1600" dirty="0"/>
          </a:p>
        </p:txBody>
      </p:sp>
    </p:spTree>
    <p:extLst>
      <p:ext uri="{BB962C8B-B14F-4D97-AF65-F5344CB8AC3E}">
        <p14:creationId xmlns:p14="http://schemas.microsoft.com/office/powerpoint/2010/main" val="315329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ox(in)">
                                      <p:cBhvr>
                                        <p:cTn id="18" dur="500"/>
                                        <p:tgtEl>
                                          <p:spTgt spid="3">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ox(in)">
                                      <p:cBhvr>
                                        <p:cTn id="21" dur="500"/>
                                        <p:tgtEl>
                                          <p:spTgt spid="3">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ox(in)">
                                      <p:cBhvr>
                                        <p:cTn id="24" dur="500"/>
                                        <p:tgtEl>
                                          <p:spTgt spid="3">
                                            <p:txEl>
                                              <p:pRg st="5" end="5"/>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ox(i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計畫申請</a:t>
            </a:r>
            <a:r>
              <a:rPr lang="zh-TW" altLang="zh-TW" dirty="0" smtClean="0"/>
              <a:t>案相關</a:t>
            </a:r>
            <a:r>
              <a:rPr lang="zh-TW" altLang="zh-TW" dirty="0"/>
              <a:t>文件檔案</a:t>
            </a:r>
            <a:endParaRPr lang="zh-TW" altLang="en-US" dirty="0"/>
          </a:p>
        </p:txBody>
      </p:sp>
      <p:pic>
        <p:nvPicPr>
          <p:cNvPr id="1027" name="Picture 3" descr="Untitled"/>
          <p:cNvPicPr>
            <a:picLocks noChangeAspect="1" noChangeArrowheads="1"/>
          </p:cNvPicPr>
          <p:nvPr/>
        </p:nvPicPr>
        <p:blipFill rotWithShape="1">
          <a:blip r:embed="rId2">
            <a:extLst>
              <a:ext uri="{28A0092B-C50C-407E-A947-70E740481C1C}">
                <a14:useLocalDpi xmlns:a14="http://schemas.microsoft.com/office/drawing/2010/main" val="0"/>
              </a:ext>
            </a:extLst>
          </a:blip>
          <a:srcRect b="24191"/>
          <a:stretch/>
        </p:blipFill>
        <p:spPr bwMode="auto">
          <a:xfrm>
            <a:off x="539552" y="1772815"/>
            <a:ext cx="8352928" cy="3577783"/>
          </a:xfrm>
          <a:prstGeom prst="rect">
            <a:avLst/>
          </a:prstGeom>
          <a:ln w="9525">
            <a:solidFill>
              <a:srgbClr val="000000"/>
            </a:solidFill>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17</a:t>
            </a:fld>
            <a:endParaRPr lang="zh-TW" altLang="en-US" sz="1600" dirty="0"/>
          </a:p>
        </p:txBody>
      </p:sp>
    </p:spTree>
    <p:extLst>
      <p:ext uri="{BB962C8B-B14F-4D97-AF65-F5344CB8AC3E}">
        <p14:creationId xmlns:p14="http://schemas.microsoft.com/office/powerpoint/2010/main" val="2913668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r>
              <a:rPr lang="zh-TW" altLang="en-US" dirty="0" smtClean="0"/>
              <a:t>計畫書要求</a:t>
            </a:r>
          </a:p>
        </p:txBody>
      </p:sp>
      <p:sp>
        <p:nvSpPr>
          <p:cNvPr id="20483" name="Rectangle 3"/>
          <p:cNvSpPr>
            <a:spLocks noGrp="1"/>
          </p:cNvSpPr>
          <p:nvPr>
            <p:ph sz="half" idx="1"/>
          </p:nvPr>
        </p:nvSpPr>
        <p:spPr/>
        <p:txBody>
          <a:bodyPr/>
          <a:lstStyle/>
          <a:p>
            <a:r>
              <a:rPr lang="zh-TW" altLang="en-US" dirty="0" smtClean="0"/>
              <a:t>研究計畫名稱</a:t>
            </a:r>
          </a:p>
          <a:p>
            <a:r>
              <a:rPr lang="en-US" altLang="zh-TW" dirty="0"/>
              <a:t>(</a:t>
            </a:r>
            <a:r>
              <a:rPr lang="zh-TW" altLang="en-US" dirty="0"/>
              <a:t>一</a:t>
            </a:r>
            <a:r>
              <a:rPr lang="en-US" altLang="zh-TW" dirty="0"/>
              <a:t>)</a:t>
            </a:r>
            <a:r>
              <a:rPr lang="zh-TW" altLang="en-US" dirty="0"/>
              <a:t>摘要</a:t>
            </a:r>
          </a:p>
          <a:p>
            <a:r>
              <a:rPr lang="en-US" altLang="zh-TW" dirty="0"/>
              <a:t>(</a:t>
            </a:r>
            <a:r>
              <a:rPr lang="zh-TW" altLang="en-US" dirty="0"/>
              <a:t>二</a:t>
            </a:r>
            <a:r>
              <a:rPr lang="en-US" altLang="zh-TW" dirty="0"/>
              <a:t>)</a:t>
            </a:r>
            <a:r>
              <a:rPr lang="zh-TW" altLang="en-US" dirty="0"/>
              <a:t>研究動機與研究問題</a:t>
            </a:r>
          </a:p>
          <a:p>
            <a:r>
              <a:rPr lang="en-US" altLang="zh-TW" dirty="0"/>
              <a:t>(</a:t>
            </a:r>
            <a:r>
              <a:rPr lang="zh-TW" altLang="en-US" dirty="0"/>
              <a:t>三</a:t>
            </a:r>
            <a:r>
              <a:rPr lang="en-US" altLang="zh-TW" dirty="0"/>
              <a:t>)</a:t>
            </a:r>
            <a:r>
              <a:rPr lang="zh-TW" altLang="en-US" dirty="0"/>
              <a:t>文獻回顧與探討</a:t>
            </a:r>
          </a:p>
          <a:p>
            <a:r>
              <a:rPr lang="en-US" altLang="zh-TW" dirty="0"/>
              <a:t>(</a:t>
            </a:r>
            <a:r>
              <a:rPr lang="zh-TW" altLang="en-US" dirty="0"/>
              <a:t>四</a:t>
            </a:r>
            <a:r>
              <a:rPr lang="en-US" altLang="zh-TW" dirty="0"/>
              <a:t>)</a:t>
            </a:r>
            <a:r>
              <a:rPr lang="zh-TW" altLang="en-US" dirty="0"/>
              <a:t>研究方法及</a:t>
            </a:r>
            <a:r>
              <a:rPr lang="zh-TW" altLang="en-US" dirty="0" smtClean="0"/>
              <a:t>步驟</a:t>
            </a:r>
            <a:endParaRPr lang="en-US" altLang="zh-TW" dirty="0" smtClean="0"/>
          </a:p>
          <a:p>
            <a:endParaRPr lang="en-US" altLang="zh-TW" dirty="0"/>
          </a:p>
          <a:p>
            <a:r>
              <a:rPr lang="zh-TW" altLang="en-US" dirty="0"/>
              <a:t>表 </a:t>
            </a:r>
            <a:r>
              <a:rPr lang="en-US" altLang="zh-TW" dirty="0"/>
              <a:t>C802</a:t>
            </a:r>
            <a:endParaRPr lang="zh-TW" altLang="en-US" dirty="0"/>
          </a:p>
        </p:txBody>
      </p:sp>
      <p:sp>
        <p:nvSpPr>
          <p:cNvPr id="2" name="內容版面配置區 1"/>
          <p:cNvSpPr>
            <a:spLocks noGrp="1"/>
          </p:cNvSpPr>
          <p:nvPr>
            <p:ph sz="half" idx="2"/>
          </p:nvPr>
        </p:nvSpPr>
        <p:spPr/>
        <p:txBody>
          <a:bodyPr/>
          <a:lstStyle/>
          <a:p>
            <a:r>
              <a:rPr lang="en-US" altLang="zh-TW" dirty="0"/>
              <a:t>(</a:t>
            </a:r>
            <a:r>
              <a:rPr lang="zh-TW" altLang="en-US" dirty="0"/>
              <a:t>五</a:t>
            </a:r>
            <a:r>
              <a:rPr lang="en-US" altLang="zh-TW" dirty="0"/>
              <a:t>)</a:t>
            </a:r>
            <a:r>
              <a:rPr lang="zh-TW" altLang="en-US" dirty="0"/>
              <a:t>預期結果</a:t>
            </a:r>
          </a:p>
          <a:p>
            <a:r>
              <a:rPr lang="en-US" altLang="zh-TW" dirty="0"/>
              <a:t>(</a:t>
            </a:r>
            <a:r>
              <a:rPr lang="zh-TW" altLang="en-US" dirty="0"/>
              <a:t>六</a:t>
            </a:r>
            <a:r>
              <a:rPr lang="en-US" altLang="zh-TW" dirty="0"/>
              <a:t>)</a:t>
            </a:r>
            <a:r>
              <a:rPr lang="zh-TW" altLang="en-US" dirty="0"/>
              <a:t>參考文獻</a:t>
            </a:r>
          </a:p>
          <a:p>
            <a:r>
              <a:rPr lang="en-US" altLang="zh-TW" dirty="0"/>
              <a:t>(</a:t>
            </a:r>
            <a:r>
              <a:rPr lang="zh-TW" altLang="en-US" dirty="0"/>
              <a:t>七</a:t>
            </a:r>
            <a:r>
              <a:rPr lang="en-US" altLang="zh-TW" dirty="0"/>
              <a:t>)</a:t>
            </a:r>
            <a:r>
              <a:rPr lang="zh-TW" altLang="en-US" dirty="0"/>
              <a:t>需要指導教授指導</a:t>
            </a:r>
            <a:r>
              <a:rPr lang="zh-TW" altLang="en-US" dirty="0" smtClean="0"/>
              <a:t>內容</a:t>
            </a:r>
            <a:endParaRPr lang="en-US" altLang="zh-TW" dirty="0" smtClean="0"/>
          </a:p>
          <a:p>
            <a:r>
              <a:rPr lang="en-US" altLang="zh-TW" b="1" dirty="0" smtClean="0">
                <a:solidFill>
                  <a:srgbClr val="FF0000"/>
                </a:solidFill>
              </a:rPr>
              <a:t>(</a:t>
            </a:r>
            <a:r>
              <a:rPr lang="zh-TW" altLang="en-US" b="1" dirty="0">
                <a:solidFill>
                  <a:srgbClr val="FF0000"/>
                </a:solidFill>
              </a:rPr>
              <a:t>全部內容</a:t>
            </a:r>
            <a:r>
              <a:rPr lang="en-US" altLang="zh-TW" b="1" dirty="0">
                <a:solidFill>
                  <a:srgbClr val="FF0000"/>
                </a:solidFill>
              </a:rPr>
              <a:t>10</a:t>
            </a:r>
            <a:r>
              <a:rPr lang="zh-TW" altLang="en-US" b="1" dirty="0">
                <a:solidFill>
                  <a:srgbClr val="FF0000"/>
                </a:solidFill>
              </a:rPr>
              <a:t>頁以內</a:t>
            </a:r>
            <a:r>
              <a:rPr lang="en-US" altLang="zh-TW" b="1" dirty="0" smtClean="0">
                <a:solidFill>
                  <a:srgbClr val="FF0000"/>
                </a:solidFill>
              </a:rPr>
              <a:t>)</a:t>
            </a:r>
            <a:endParaRPr lang="zh-TW" altLang="en-US" b="1" dirty="0">
              <a:solidFill>
                <a:srgbClr val="FF0000"/>
              </a:solidFill>
            </a:endParaRPr>
          </a:p>
        </p:txBody>
      </p:sp>
      <p:sp>
        <p:nvSpPr>
          <p:cNvPr id="5" name="文字方塊 4"/>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18</a:t>
            </a:fld>
            <a:endParaRPr lang="zh-TW" altLang="en-US" sz="1600" dirty="0"/>
          </a:p>
        </p:txBody>
      </p:sp>
    </p:spTree>
    <p:extLst>
      <p:ext uri="{BB962C8B-B14F-4D97-AF65-F5344CB8AC3E}">
        <p14:creationId xmlns:p14="http://schemas.microsoft.com/office/powerpoint/2010/main" val="60947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ox(in)">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box(in)">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box(in)">
                                      <p:cBhvr>
                                        <p:cTn id="17" dur="5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box(in)">
                                      <p:cBhvr>
                                        <p:cTn id="22" dur="500"/>
                                        <p:tgtEl>
                                          <p:spTgt spid="20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box(in)">
                                      <p:cBhvr>
                                        <p:cTn id="27" dur="500"/>
                                        <p:tgtEl>
                                          <p:spTgt spid="204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0483">
                                            <p:txEl>
                                              <p:pRg st="6" end="6"/>
                                            </p:txEl>
                                          </p:spTgt>
                                        </p:tgtEl>
                                        <p:attrNameLst>
                                          <p:attrName>style.visibility</p:attrName>
                                        </p:attrNameLst>
                                      </p:cBhvr>
                                      <p:to>
                                        <p:strVal val="visible"/>
                                      </p:to>
                                    </p:set>
                                    <p:animEffect transition="in" filter="box(in)">
                                      <p:cBhvr>
                                        <p:cTn id="32" dur="500"/>
                                        <p:tgtEl>
                                          <p:spTgt spid="20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20150125-系統保全產生情境犯罪預防效益之探討-科技部計畫-陳莉雯 - Microsoft Word"/>
          <p:cNvPicPr>
            <a:picLocks noChangeAspect="1"/>
          </p:cNvPicPr>
          <p:nvPr/>
        </p:nvPicPr>
        <p:blipFill rotWithShape="1">
          <a:blip r:embed="rId2">
            <a:extLst>
              <a:ext uri="{28A0092B-C50C-407E-A947-70E740481C1C}">
                <a14:useLocalDpi xmlns:a14="http://schemas.microsoft.com/office/drawing/2010/main" val="0"/>
              </a:ext>
            </a:extLst>
          </a:blip>
          <a:srcRect l="24554" t="22455" r="24356" b="11453"/>
          <a:stretch/>
        </p:blipFill>
        <p:spPr>
          <a:xfrm>
            <a:off x="683568" y="836712"/>
            <a:ext cx="8064896" cy="5690837"/>
          </a:xfrm>
          <a:prstGeom prst="rect">
            <a:avLst/>
          </a:prstGeom>
        </p:spPr>
      </p:pic>
      <p:sp>
        <p:nvSpPr>
          <p:cNvPr id="3" name="文字方塊 2"/>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19</a:t>
            </a:fld>
            <a:endParaRPr lang="zh-TW" altLang="en-US" sz="1600" dirty="0"/>
          </a:p>
        </p:txBody>
      </p:sp>
    </p:spTree>
    <p:extLst>
      <p:ext uri="{BB962C8B-B14F-4D97-AF65-F5344CB8AC3E}">
        <p14:creationId xmlns:p14="http://schemas.microsoft.com/office/powerpoint/2010/main" val="3656036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p:cNvSpPr>
          <p:nvPr>
            <p:ph type="title"/>
          </p:nvPr>
        </p:nvSpPr>
        <p:spPr>
          <a:xfrm>
            <a:off x="683568" y="2708920"/>
            <a:ext cx="7869882" cy="1502718"/>
          </a:xfrm>
        </p:spPr>
        <p:txBody>
          <a:bodyPr/>
          <a:lstStyle/>
          <a:p>
            <a:r>
              <a:rPr lang="zh-TW" altLang="en-US" sz="5400" dirty="0" smtClean="0"/>
              <a:t>大專生科技部專題研究</a:t>
            </a:r>
            <a:r>
              <a:rPr lang="en-US" altLang="zh-TW" sz="5400" dirty="0" smtClean="0"/>
              <a:t/>
            </a:r>
            <a:br>
              <a:rPr lang="en-US" altLang="zh-TW" sz="5400" dirty="0" smtClean="0"/>
            </a:br>
            <a:r>
              <a:rPr lang="zh-TW" altLang="en-US" sz="5400" dirty="0" smtClean="0"/>
              <a:t>計畫？</a:t>
            </a:r>
          </a:p>
        </p:txBody>
      </p:sp>
      <p:sp>
        <p:nvSpPr>
          <p:cNvPr id="4" name="文字方塊 3"/>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2</a:t>
            </a:fld>
            <a:endParaRPr lang="zh-TW" altLang="en-US"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20150125-系統保全產生情境犯罪預防效益之探討-科技部計畫-陳莉雯 - Microsoft Word"/>
          <p:cNvPicPr>
            <a:picLocks noChangeAspect="1"/>
          </p:cNvPicPr>
          <p:nvPr/>
        </p:nvPicPr>
        <p:blipFill rotWithShape="1">
          <a:blip r:embed="rId2">
            <a:extLst>
              <a:ext uri="{28A0092B-C50C-407E-A947-70E740481C1C}">
                <a14:useLocalDpi xmlns:a14="http://schemas.microsoft.com/office/drawing/2010/main" val="0"/>
              </a:ext>
            </a:extLst>
          </a:blip>
          <a:srcRect l="24852" t="22818" r="24158" b="11473"/>
          <a:stretch/>
        </p:blipFill>
        <p:spPr>
          <a:xfrm>
            <a:off x="539552" y="764704"/>
            <a:ext cx="8208912" cy="5770148"/>
          </a:xfrm>
          <a:prstGeom prst="rect">
            <a:avLst/>
          </a:prstGeom>
        </p:spPr>
      </p:pic>
      <p:sp>
        <p:nvSpPr>
          <p:cNvPr id="4" name="文字方塊 3"/>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20</a:t>
            </a:fld>
            <a:endParaRPr lang="zh-TW" altLang="en-US" sz="1600" dirty="0"/>
          </a:p>
        </p:txBody>
      </p:sp>
    </p:spTree>
    <p:extLst>
      <p:ext uri="{BB962C8B-B14F-4D97-AF65-F5344CB8AC3E}">
        <p14:creationId xmlns:p14="http://schemas.microsoft.com/office/powerpoint/2010/main" val="3848522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20150125-系統保全產生情境犯罪預防效益之探討-科技部計畫-陳莉雯 - Microsoft Word"/>
          <p:cNvPicPr>
            <a:picLocks noChangeAspect="1"/>
          </p:cNvPicPr>
          <p:nvPr/>
        </p:nvPicPr>
        <p:blipFill rotWithShape="1">
          <a:blip r:embed="rId2">
            <a:extLst>
              <a:ext uri="{28A0092B-C50C-407E-A947-70E740481C1C}">
                <a14:useLocalDpi xmlns:a14="http://schemas.microsoft.com/office/drawing/2010/main" val="0"/>
              </a:ext>
            </a:extLst>
          </a:blip>
          <a:srcRect l="24357" t="22818" r="24257" b="10928"/>
          <a:stretch/>
        </p:blipFill>
        <p:spPr>
          <a:xfrm>
            <a:off x="683568" y="853502"/>
            <a:ext cx="8064896" cy="5671842"/>
          </a:xfrm>
          <a:prstGeom prst="rect">
            <a:avLst/>
          </a:prstGeom>
        </p:spPr>
      </p:pic>
      <p:sp>
        <p:nvSpPr>
          <p:cNvPr id="4" name="文字方塊 3"/>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21</a:t>
            </a:fld>
            <a:endParaRPr lang="zh-TW" altLang="en-US" sz="1600" dirty="0"/>
          </a:p>
        </p:txBody>
      </p:sp>
    </p:spTree>
    <p:extLst>
      <p:ext uri="{BB962C8B-B14F-4D97-AF65-F5344CB8AC3E}">
        <p14:creationId xmlns:p14="http://schemas.microsoft.com/office/powerpoint/2010/main" val="24786843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20150125-系統保全產生情境犯罪預防效益之探討-科技部計畫-陳莉雯 - Microsoft Word"/>
          <p:cNvPicPr>
            <a:picLocks noChangeAspect="1"/>
          </p:cNvPicPr>
          <p:nvPr/>
        </p:nvPicPr>
        <p:blipFill rotWithShape="1">
          <a:blip r:embed="rId2">
            <a:extLst>
              <a:ext uri="{28A0092B-C50C-407E-A947-70E740481C1C}">
                <a14:useLocalDpi xmlns:a14="http://schemas.microsoft.com/office/drawing/2010/main" val="0"/>
              </a:ext>
            </a:extLst>
          </a:blip>
          <a:srcRect l="24257" t="22273" r="24257" b="11291"/>
          <a:stretch/>
        </p:blipFill>
        <p:spPr>
          <a:xfrm>
            <a:off x="611560" y="764704"/>
            <a:ext cx="8208912" cy="5777809"/>
          </a:xfrm>
          <a:prstGeom prst="rect">
            <a:avLst/>
          </a:prstGeom>
        </p:spPr>
      </p:pic>
      <p:sp>
        <p:nvSpPr>
          <p:cNvPr id="4" name="文字方塊 3"/>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22</a:t>
            </a:fld>
            <a:endParaRPr lang="zh-TW" altLang="en-US" sz="1600" dirty="0"/>
          </a:p>
        </p:txBody>
      </p:sp>
    </p:spTree>
    <p:extLst>
      <p:ext uri="{BB962C8B-B14F-4D97-AF65-F5344CB8AC3E}">
        <p14:creationId xmlns:p14="http://schemas.microsoft.com/office/powerpoint/2010/main" val="3548478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20150125-系統保全產生情境犯罪預防效益之探討-科技部計畫-陳莉雯 - Microsoft Word"/>
          <p:cNvPicPr>
            <a:picLocks noChangeAspect="1"/>
          </p:cNvPicPr>
          <p:nvPr/>
        </p:nvPicPr>
        <p:blipFill rotWithShape="1">
          <a:blip r:embed="rId2">
            <a:extLst>
              <a:ext uri="{28A0092B-C50C-407E-A947-70E740481C1C}">
                <a14:useLocalDpi xmlns:a14="http://schemas.microsoft.com/office/drawing/2010/main" val="0"/>
              </a:ext>
            </a:extLst>
          </a:blip>
          <a:srcRect l="23960" t="26267" r="23861" b="6935"/>
          <a:stretch/>
        </p:blipFill>
        <p:spPr>
          <a:xfrm>
            <a:off x="539552" y="764704"/>
            <a:ext cx="8280920" cy="5782502"/>
          </a:xfrm>
          <a:prstGeom prst="rect">
            <a:avLst/>
          </a:prstGeom>
        </p:spPr>
      </p:pic>
      <p:sp>
        <p:nvSpPr>
          <p:cNvPr id="4" name="文字方塊 3"/>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23</a:t>
            </a:fld>
            <a:endParaRPr lang="zh-TW" altLang="en-US" sz="1600" dirty="0"/>
          </a:p>
        </p:txBody>
      </p:sp>
    </p:spTree>
    <p:extLst>
      <p:ext uri="{BB962C8B-B14F-4D97-AF65-F5344CB8AC3E}">
        <p14:creationId xmlns:p14="http://schemas.microsoft.com/office/powerpoint/2010/main" val="2988128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395536" y="908720"/>
            <a:ext cx="8496944" cy="5616624"/>
            <a:chOff x="395536" y="908720"/>
            <a:chExt cx="8496944" cy="5616624"/>
          </a:xfrm>
        </p:grpSpPr>
        <p:pic>
          <p:nvPicPr>
            <p:cNvPr id="4" name="圖片 3" descr="陳莉雯成績單.pdf - Adobe Acrobat Pro"/>
            <p:cNvPicPr>
              <a:picLocks noChangeAspect="1"/>
            </p:cNvPicPr>
            <p:nvPr/>
          </p:nvPicPr>
          <p:blipFill rotWithShape="1">
            <a:blip r:embed="rId2">
              <a:extLst>
                <a:ext uri="{28A0092B-C50C-407E-A947-70E740481C1C}">
                  <a14:useLocalDpi xmlns:a14="http://schemas.microsoft.com/office/drawing/2010/main" val="0"/>
                </a:ext>
              </a:extLst>
            </a:blip>
            <a:srcRect l="18515" t="13741" r="16931" b="3849"/>
            <a:stretch/>
          </p:blipFill>
          <p:spPr>
            <a:xfrm>
              <a:off x="395536" y="908720"/>
              <a:ext cx="8496944" cy="5616624"/>
            </a:xfrm>
            <a:prstGeom prst="rect">
              <a:avLst/>
            </a:prstGeom>
            <a:ln>
              <a:noFill/>
            </a:ln>
            <a:effectLst>
              <a:outerShdw blurRad="190500" algn="tl" rotWithShape="0">
                <a:srgbClr val="000000">
                  <a:alpha val="70000"/>
                </a:srgbClr>
              </a:outerShdw>
            </a:effectLst>
          </p:spPr>
        </p:pic>
        <p:sp>
          <p:nvSpPr>
            <p:cNvPr id="6" name="矩形 5"/>
            <p:cNvSpPr/>
            <p:nvPr/>
          </p:nvSpPr>
          <p:spPr>
            <a:xfrm>
              <a:off x="467544" y="1196752"/>
              <a:ext cx="1800200" cy="1367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5" name="文字方塊 4"/>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24</a:t>
            </a:fld>
            <a:endParaRPr lang="zh-TW" altLang="en-US" sz="1600" dirty="0"/>
          </a:p>
        </p:txBody>
      </p:sp>
    </p:spTree>
    <p:extLst>
      <p:ext uri="{BB962C8B-B14F-4D97-AF65-F5344CB8AC3E}">
        <p14:creationId xmlns:p14="http://schemas.microsoft.com/office/powerpoint/2010/main" val="56525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大專專題</a:t>
            </a:r>
            <a:r>
              <a:rPr lang="zh-TW" altLang="en-US" dirty="0"/>
              <a:t>計畫審查意見表</a:t>
            </a:r>
          </a:p>
        </p:txBody>
      </p:sp>
      <p:sp>
        <p:nvSpPr>
          <p:cNvPr id="3" name="內容版面配置區 2"/>
          <p:cNvSpPr>
            <a:spLocks noGrp="1"/>
          </p:cNvSpPr>
          <p:nvPr>
            <p:ph idx="1"/>
          </p:nvPr>
        </p:nvSpPr>
        <p:spPr/>
        <p:txBody>
          <a:bodyPr/>
          <a:lstStyle/>
          <a:p>
            <a:r>
              <a:rPr lang="zh-TW" altLang="en-US" b="1" dirty="0" smtClean="0">
                <a:solidFill>
                  <a:srgbClr val="FF0000"/>
                </a:solidFill>
              </a:rPr>
              <a:t>評審項目</a:t>
            </a:r>
            <a:endParaRPr lang="en-US" altLang="zh-TW" b="1" dirty="0" smtClean="0">
              <a:solidFill>
                <a:srgbClr val="FF0000"/>
              </a:solidFill>
            </a:endParaRPr>
          </a:p>
          <a:p>
            <a:r>
              <a:rPr lang="zh-TW" altLang="en-US" dirty="0" smtClean="0"/>
              <a:t>申請學生之在學成績，及本計畫研究經歷獲研究成果</a:t>
            </a:r>
            <a:endParaRPr lang="en-US" altLang="zh-TW" dirty="0" smtClean="0"/>
          </a:p>
          <a:p>
            <a:r>
              <a:rPr lang="zh-TW" altLang="en-US" dirty="0"/>
              <a:t>研究主題</a:t>
            </a:r>
            <a:r>
              <a:rPr lang="zh-TW" altLang="en-US" dirty="0" smtClean="0"/>
              <a:t>重要性</a:t>
            </a:r>
            <a:endParaRPr lang="en-US" altLang="zh-TW" dirty="0" smtClean="0"/>
          </a:p>
          <a:p>
            <a:r>
              <a:rPr lang="zh-TW" altLang="en-US" dirty="0"/>
              <a:t>相關文獻之掌握</a:t>
            </a:r>
            <a:r>
              <a:rPr lang="zh-TW" altLang="en-US" dirty="0" smtClean="0"/>
              <a:t>程度</a:t>
            </a:r>
            <a:endParaRPr lang="en-US" altLang="zh-TW" dirty="0" smtClean="0"/>
          </a:p>
          <a:p>
            <a:r>
              <a:rPr lang="zh-TW" altLang="en-US" dirty="0"/>
              <a:t>研究方法</a:t>
            </a:r>
            <a:r>
              <a:rPr lang="zh-TW" altLang="en-US" dirty="0" smtClean="0"/>
              <a:t>與進行步驟之可行性</a:t>
            </a:r>
            <a:endParaRPr lang="en-US" altLang="zh-TW" dirty="0" smtClean="0"/>
          </a:p>
          <a:p>
            <a:r>
              <a:rPr lang="zh-TW" altLang="en-US" dirty="0"/>
              <a:t>指導教授</a:t>
            </a:r>
            <a:r>
              <a:rPr lang="zh-TW" altLang="en-US" dirty="0" smtClean="0"/>
              <a:t>對於申請學生及研究計畫之助益</a:t>
            </a:r>
            <a:endParaRPr lang="zh-TW" altLang="en-US" dirty="0"/>
          </a:p>
        </p:txBody>
      </p:sp>
      <p:sp>
        <p:nvSpPr>
          <p:cNvPr id="4" name="文字方塊 3"/>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25</a:t>
            </a:fld>
            <a:endParaRPr lang="zh-TW" altLang="en-US" sz="1600" dirty="0"/>
          </a:p>
        </p:txBody>
      </p:sp>
    </p:spTree>
    <p:extLst>
      <p:ext uri="{BB962C8B-B14F-4D97-AF65-F5344CB8AC3E}">
        <p14:creationId xmlns:p14="http://schemas.microsoft.com/office/powerpoint/2010/main" val="4159766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a:t>大專學生研究計畫指導教授初評意見</a:t>
            </a:r>
            <a:r>
              <a:rPr lang="zh-TW" altLang="en-US" sz="3600" dirty="0" smtClean="0"/>
              <a:t>表</a:t>
            </a:r>
            <a:endParaRPr lang="zh-TW" altLang="en-US" sz="3600" dirty="0"/>
          </a:p>
        </p:txBody>
      </p:sp>
      <p:sp>
        <p:nvSpPr>
          <p:cNvPr id="11" name="內容版面配置區 10"/>
          <p:cNvSpPr>
            <a:spLocks noGrp="1"/>
          </p:cNvSpPr>
          <p:nvPr>
            <p:ph sz="half" idx="1"/>
          </p:nvPr>
        </p:nvSpPr>
        <p:spPr>
          <a:xfrm>
            <a:off x="457200" y="1844824"/>
            <a:ext cx="4402832" cy="4281339"/>
          </a:xfrm>
        </p:spPr>
        <p:txBody>
          <a:bodyPr/>
          <a:lstStyle/>
          <a:p>
            <a:r>
              <a:rPr lang="zh-TW" altLang="en-US" sz="2400" dirty="0" smtClean="0"/>
              <a:t>一</a:t>
            </a:r>
            <a:r>
              <a:rPr lang="zh-TW" altLang="en-US" sz="2400" dirty="0"/>
              <a:t>、學生潛力評估：</a:t>
            </a:r>
          </a:p>
          <a:p>
            <a:r>
              <a:rPr lang="zh-TW" altLang="en-US" sz="2400" dirty="0"/>
              <a:t>二、對學生所提研究計畫內容之評述：</a:t>
            </a:r>
          </a:p>
          <a:p>
            <a:r>
              <a:rPr lang="zh-TW" altLang="en-US" sz="2400" dirty="0"/>
              <a:t>三、指導方式：</a:t>
            </a:r>
          </a:p>
          <a:p>
            <a:r>
              <a:rPr lang="zh-TW" altLang="en-US" sz="2400" dirty="0"/>
              <a:t>四、本人同意指導學生瞭解並遵照學術倫理規範；本計畫無</a:t>
            </a:r>
            <a:r>
              <a:rPr lang="zh-TW" altLang="en-US" sz="2400" dirty="0" smtClean="0"/>
              <a:t>違反學術</a:t>
            </a:r>
            <a:r>
              <a:rPr lang="zh-TW" altLang="en-US" sz="2400" dirty="0"/>
              <a:t>倫理。</a:t>
            </a:r>
          </a:p>
          <a:p>
            <a:r>
              <a:rPr lang="zh-TW" altLang="en-US" sz="2400" dirty="0"/>
              <a:t>指導教授簽名</a:t>
            </a:r>
            <a:r>
              <a:rPr lang="zh-TW" altLang="en-US" sz="2400" dirty="0" smtClean="0"/>
              <a:t>：</a:t>
            </a:r>
            <a:endParaRPr lang="en-US" altLang="zh-TW" sz="2400" dirty="0" smtClean="0"/>
          </a:p>
          <a:p>
            <a:endParaRPr lang="zh-TW" altLang="en-US" sz="2400" dirty="0"/>
          </a:p>
          <a:p>
            <a:pPr marL="0" indent="0">
              <a:buNone/>
            </a:pPr>
            <a:r>
              <a:rPr lang="zh-TW" altLang="en-US" sz="2400" dirty="0"/>
              <a:t>表 </a:t>
            </a:r>
            <a:r>
              <a:rPr lang="en-US" altLang="zh-TW" sz="2400" dirty="0"/>
              <a:t>C803 </a:t>
            </a:r>
            <a:endParaRPr lang="zh-TW" altLang="en-US" sz="2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616" t="13889" r="35729" b="7963"/>
          <a:stretch/>
        </p:blipFill>
        <p:spPr bwMode="auto">
          <a:xfrm>
            <a:off x="4860032" y="1559260"/>
            <a:ext cx="3960440" cy="49685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文字方塊 6"/>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26</a:t>
            </a:fld>
            <a:endParaRPr lang="zh-TW" altLang="en-US" sz="1600" dirty="0"/>
          </a:p>
        </p:txBody>
      </p:sp>
    </p:spTree>
    <p:extLst>
      <p:ext uri="{BB962C8B-B14F-4D97-AF65-F5344CB8AC3E}">
        <p14:creationId xmlns:p14="http://schemas.microsoft.com/office/powerpoint/2010/main" val="3331353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ctrTitle"/>
          </p:nvPr>
        </p:nvSpPr>
        <p:spPr>
          <a:xfrm>
            <a:off x="755576" y="2204864"/>
            <a:ext cx="7772400" cy="1470025"/>
          </a:xfrm>
        </p:spPr>
        <p:txBody>
          <a:bodyPr/>
          <a:lstStyle/>
          <a:p>
            <a:r>
              <a:rPr lang="zh-TW" altLang="en-US" dirty="0" smtClean="0"/>
              <a:t>如何撰寫及提出申請計畫</a:t>
            </a:r>
          </a:p>
        </p:txBody>
      </p:sp>
      <p:sp>
        <p:nvSpPr>
          <p:cNvPr id="4" name="文字方塊 3"/>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27</a:t>
            </a:fld>
            <a:endParaRPr lang="zh-TW" altLang="en-US"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r>
              <a:rPr lang="zh-TW" altLang="en-US" dirty="0" smtClean="0"/>
              <a:t>撰寫小叮嚀</a:t>
            </a:r>
            <a:endParaRPr lang="zh-TW" altLang="en-US" dirty="0"/>
          </a:p>
        </p:txBody>
      </p:sp>
      <p:sp>
        <p:nvSpPr>
          <p:cNvPr id="9" name="內容版面配置區 8"/>
          <p:cNvSpPr>
            <a:spLocks noGrp="1"/>
          </p:cNvSpPr>
          <p:nvPr>
            <p:ph idx="1"/>
          </p:nvPr>
        </p:nvSpPr>
        <p:spPr/>
        <p:txBody>
          <a:bodyPr/>
          <a:lstStyle/>
          <a:p>
            <a:r>
              <a:rPr lang="zh-TW" altLang="en-US" b="1" dirty="0" smtClean="0">
                <a:solidFill>
                  <a:srgbClr val="FF0000"/>
                </a:solidFill>
              </a:rPr>
              <a:t>一</a:t>
            </a:r>
            <a:r>
              <a:rPr lang="zh-TW" altLang="en-US" b="1" dirty="0">
                <a:solidFill>
                  <a:srgbClr val="FF0000"/>
                </a:solidFill>
              </a:rPr>
              <a:t>、撰寫方向：</a:t>
            </a:r>
            <a:r>
              <a:rPr lang="zh-TW" altLang="en-US" dirty="0"/>
              <a:t>與指導教授專長相符</a:t>
            </a:r>
          </a:p>
          <a:p>
            <a:pPr lvl="1"/>
            <a:r>
              <a:rPr lang="zh-TW" altLang="en-US" dirty="0"/>
              <a:t>「研究計畫範圍為學生自發性研究構想之嘗試性題目，該題目須與指導教授專長相符」</a:t>
            </a:r>
          </a:p>
          <a:p>
            <a:r>
              <a:rPr lang="zh-TW" altLang="en-US" b="1" dirty="0">
                <a:solidFill>
                  <a:srgbClr val="FF0000"/>
                </a:solidFill>
              </a:rPr>
              <a:t>二、學術倫理問題：</a:t>
            </a:r>
            <a:r>
              <a:rPr lang="zh-TW" altLang="en-US" dirty="0"/>
              <a:t>引用篇幅多少、自我引述</a:t>
            </a:r>
          </a:p>
          <a:p>
            <a:pPr lvl="1"/>
            <a:r>
              <a:rPr lang="zh-TW" altLang="en-US" dirty="0"/>
              <a:t>「研究計畫之構想、執行或成果呈現階段</a:t>
            </a:r>
            <a:r>
              <a:rPr lang="zh-TW" altLang="en-US" b="1" dirty="0">
                <a:solidFill>
                  <a:srgbClr val="7030A0"/>
                </a:solidFill>
              </a:rPr>
              <a:t>涉有違反學術倫理情事</a:t>
            </a:r>
            <a:r>
              <a:rPr lang="zh-TW" altLang="en-US" dirty="0"/>
              <a:t>者，</a:t>
            </a:r>
            <a:r>
              <a:rPr lang="zh-TW" altLang="en-US" dirty="0" smtClean="0"/>
              <a:t>依教育部</a:t>
            </a:r>
            <a:r>
              <a:rPr lang="zh-TW" altLang="en-US" dirty="0"/>
              <a:t>學術倫理案件處理及審議要點規定處理。</a:t>
            </a:r>
            <a:r>
              <a:rPr lang="zh-TW" altLang="en-US" dirty="0" smtClean="0"/>
              <a:t>」</a:t>
            </a:r>
            <a:endParaRPr lang="zh-TW" altLang="en-US" dirty="0"/>
          </a:p>
        </p:txBody>
      </p:sp>
      <p:sp>
        <p:nvSpPr>
          <p:cNvPr id="5" name="文字方塊 4"/>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28</a:t>
            </a:fld>
            <a:endParaRPr lang="zh-TW" altLang="en-US" sz="1600" dirty="0"/>
          </a:p>
        </p:txBody>
      </p:sp>
    </p:spTree>
    <p:extLst>
      <p:ext uri="{BB962C8B-B14F-4D97-AF65-F5344CB8AC3E}">
        <p14:creationId xmlns:p14="http://schemas.microsoft.com/office/powerpoint/2010/main" val="38444807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r>
              <a:rPr lang="zh-TW" altLang="en-US" dirty="0" smtClean="0"/>
              <a:t>撰寫小叮嚀</a:t>
            </a:r>
            <a:endParaRPr lang="zh-TW" altLang="en-US" dirty="0"/>
          </a:p>
        </p:txBody>
      </p:sp>
      <p:sp>
        <p:nvSpPr>
          <p:cNvPr id="9" name="內容版面配置區 8"/>
          <p:cNvSpPr>
            <a:spLocks noGrp="1"/>
          </p:cNvSpPr>
          <p:nvPr>
            <p:ph idx="1"/>
          </p:nvPr>
        </p:nvSpPr>
        <p:spPr/>
        <p:txBody>
          <a:bodyPr/>
          <a:lstStyle/>
          <a:p>
            <a:r>
              <a:rPr lang="zh-TW" altLang="en-US" b="1" dirty="0">
                <a:solidFill>
                  <a:srgbClr val="FF0000"/>
                </a:solidFill>
              </a:rPr>
              <a:t>違反學術倫理情事</a:t>
            </a:r>
            <a:endParaRPr lang="en-US" altLang="zh-TW" b="1" dirty="0">
              <a:solidFill>
                <a:srgbClr val="FF0000"/>
              </a:solidFill>
            </a:endParaRPr>
          </a:p>
          <a:p>
            <a:pPr lvl="1"/>
            <a:r>
              <a:rPr lang="en-US" altLang="zh-TW" dirty="0" smtClean="0"/>
              <a:t>1</a:t>
            </a:r>
            <a:r>
              <a:rPr lang="en-US" altLang="zh-TW" dirty="0"/>
              <a:t>. </a:t>
            </a:r>
            <a:r>
              <a:rPr lang="zh-TW" altLang="en-US" dirty="0"/>
              <a:t>造假、變造。</a:t>
            </a:r>
          </a:p>
          <a:p>
            <a:pPr lvl="1"/>
            <a:r>
              <a:rPr lang="en-US" altLang="zh-TW" dirty="0"/>
              <a:t>2. </a:t>
            </a:r>
            <a:r>
              <a:rPr lang="zh-TW" altLang="en-US" dirty="0"/>
              <a:t>抄襲：如直接拷貝網站</a:t>
            </a:r>
            <a:r>
              <a:rPr lang="zh-TW" altLang="en-US" dirty="0" smtClean="0"/>
              <a:t>資料且</a:t>
            </a:r>
            <a:r>
              <a:rPr lang="zh-TW" altLang="en-US" dirty="0"/>
              <a:t>未註明出處。</a:t>
            </a:r>
          </a:p>
          <a:p>
            <a:pPr lvl="1"/>
            <a:r>
              <a:rPr lang="zh-TW" altLang="en-US" dirty="0"/>
              <a:t>  </a:t>
            </a:r>
            <a:r>
              <a:rPr lang="en-US" altLang="zh-TW" dirty="0"/>
              <a:t>(1)</a:t>
            </a:r>
            <a:r>
              <a:rPr lang="zh-TW" altLang="en-US" dirty="0"/>
              <a:t>請以個人口吻及觀察，逐字改寫。</a:t>
            </a:r>
          </a:p>
          <a:p>
            <a:pPr lvl="1"/>
            <a:r>
              <a:rPr lang="zh-TW" altLang="en-US" dirty="0"/>
              <a:t>  </a:t>
            </a:r>
            <a:r>
              <a:rPr lang="en-US" altLang="zh-TW" dirty="0"/>
              <a:t>(2)</a:t>
            </a:r>
            <a:r>
              <a:rPr lang="zh-TW" altLang="en-US" dirty="0"/>
              <a:t>引用文章時請加註出處：如</a:t>
            </a:r>
            <a:r>
              <a:rPr lang="zh-TW" altLang="en-US" dirty="0" smtClean="0"/>
              <a:t>（陳國明</a:t>
            </a:r>
            <a:r>
              <a:rPr lang="zh-TW" altLang="en-US" dirty="0"/>
              <a:t>與</a:t>
            </a:r>
            <a:r>
              <a:rPr lang="zh-TW" altLang="en-US" dirty="0" smtClean="0"/>
              <a:t>肖</a:t>
            </a:r>
            <a:r>
              <a:rPr lang="zh-TW" altLang="en-US" dirty="0"/>
              <a:t>小</a:t>
            </a:r>
            <a:r>
              <a:rPr lang="zh-TW" altLang="en-US" dirty="0" smtClean="0"/>
              <a:t>穗，</a:t>
            </a:r>
            <a:r>
              <a:rPr lang="en-US" altLang="zh-TW" dirty="0"/>
              <a:t>2011</a:t>
            </a:r>
            <a:r>
              <a:rPr lang="zh-TW" altLang="en-US" dirty="0"/>
              <a:t>）；或</a:t>
            </a:r>
            <a:r>
              <a:rPr lang="zh-TW" altLang="en-US" dirty="0" smtClean="0"/>
              <a:t>陳國明與肖</a:t>
            </a:r>
            <a:r>
              <a:rPr lang="zh-TW" altLang="en-US" dirty="0"/>
              <a:t>小</a:t>
            </a:r>
            <a:r>
              <a:rPr lang="zh-TW" altLang="en-US" dirty="0" smtClean="0"/>
              <a:t>穗（</a:t>
            </a:r>
            <a:r>
              <a:rPr lang="en-US" altLang="zh-TW" dirty="0"/>
              <a:t>2011</a:t>
            </a:r>
            <a:r>
              <a:rPr lang="zh-TW" altLang="en-US" dirty="0"/>
              <a:t>）表示</a:t>
            </a:r>
            <a:r>
              <a:rPr lang="en-US" altLang="zh-TW" dirty="0"/>
              <a:t>……</a:t>
            </a:r>
            <a:r>
              <a:rPr lang="zh-TW" altLang="en-US" dirty="0" smtClean="0"/>
              <a:t>。</a:t>
            </a:r>
            <a:endParaRPr lang="zh-TW" altLang="en-US" dirty="0"/>
          </a:p>
        </p:txBody>
      </p:sp>
      <p:sp>
        <p:nvSpPr>
          <p:cNvPr id="5" name="文字方塊 4"/>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29</a:t>
            </a:fld>
            <a:endParaRPr lang="zh-TW" altLang="en-US" sz="1600" dirty="0"/>
          </a:p>
        </p:txBody>
      </p:sp>
    </p:spTree>
    <p:extLst>
      <p:ext uri="{BB962C8B-B14F-4D97-AF65-F5344CB8AC3E}">
        <p14:creationId xmlns:p14="http://schemas.microsoft.com/office/powerpoint/2010/main" val="988098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p:txBody>
          <a:bodyPr/>
          <a:lstStyle/>
          <a:p>
            <a:r>
              <a:rPr lang="zh-TW" altLang="en-US" sz="4000" dirty="0" smtClean="0"/>
              <a:t>大專</a:t>
            </a:r>
            <a:r>
              <a:rPr lang="zh-TW" altLang="en-US" sz="4000" dirty="0"/>
              <a:t>生科技部專題</a:t>
            </a:r>
            <a:r>
              <a:rPr lang="zh-TW" altLang="en-US" sz="4000" dirty="0" smtClean="0"/>
              <a:t>研究</a:t>
            </a:r>
            <a:r>
              <a:rPr lang="zh-TW" altLang="en-US" sz="4000" dirty="0" smtClean="0"/>
              <a:t>計畫</a:t>
            </a:r>
            <a:endParaRPr lang="zh-TW" altLang="en-US" sz="4000" dirty="0" smtClean="0"/>
          </a:p>
        </p:txBody>
      </p:sp>
      <p:sp>
        <p:nvSpPr>
          <p:cNvPr id="45059" name="Rectangle 3"/>
          <p:cNvSpPr>
            <a:spLocks noGrp="1"/>
          </p:cNvSpPr>
          <p:nvPr>
            <p:ph type="body" idx="1"/>
          </p:nvPr>
        </p:nvSpPr>
        <p:spPr/>
        <p:txBody>
          <a:bodyPr/>
          <a:lstStyle/>
          <a:p>
            <a:pPr algn="just">
              <a:spcBef>
                <a:spcPts val="900"/>
              </a:spcBef>
            </a:pPr>
            <a:r>
              <a:rPr lang="zh-TW" altLang="en-US" dirty="0" smtClean="0"/>
              <a:t>計畫主旨</a:t>
            </a:r>
            <a:endParaRPr lang="en-US" altLang="zh-TW" dirty="0" smtClean="0"/>
          </a:p>
          <a:p>
            <a:pPr lvl="1" algn="just">
              <a:spcBef>
                <a:spcPts val="900"/>
              </a:spcBef>
            </a:pPr>
            <a:r>
              <a:rPr lang="zh-TW" altLang="en-US" dirty="0" smtClean="0"/>
              <a:t>行</a:t>
            </a:r>
            <a:r>
              <a:rPr lang="zh-TW" altLang="en-US" dirty="0" smtClean="0"/>
              <a:t>政院科技部，</a:t>
            </a:r>
            <a:r>
              <a:rPr lang="zh-TW" altLang="en-US" dirty="0" smtClean="0">
                <a:solidFill>
                  <a:schemeClr val="hlink"/>
                </a:solidFill>
              </a:rPr>
              <a:t>為提早培育儲備基礎科學、應用科學、人文社會科學之優秀研究</a:t>
            </a:r>
            <a:r>
              <a:rPr lang="zh-TW" altLang="en-US" dirty="0" smtClean="0">
                <a:solidFill>
                  <a:schemeClr val="hlink"/>
                </a:solidFill>
              </a:rPr>
              <a:t>人才。</a:t>
            </a:r>
            <a:endParaRPr lang="en-US" altLang="zh-TW" dirty="0" smtClean="0">
              <a:solidFill>
                <a:schemeClr val="hlink"/>
              </a:solidFill>
            </a:endParaRPr>
          </a:p>
          <a:p>
            <a:pPr lvl="1" algn="just">
              <a:spcBef>
                <a:spcPts val="900"/>
              </a:spcBef>
            </a:pPr>
            <a:r>
              <a:rPr lang="zh-TW" altLang="en-US" dirty="0" smtClean="0"/>
              <a:t>鼓</a:t>
            </a:r>
            <a:r>
              <a:rPr lang="zh-TW" altLang="en-US" dirty="0" smtClean="0"/>
              <a:t>勵公私立大專院校學生參與專題研究計畫，俾儘早接受研究訓練，體驗研究活動、學習研究方法，並加強實驗、實作之能力。</a:t>
            </a:r>
          </a:p>
        </p:txBody>
      </p:sp>
      <p:sp>
        <p:nvSpPr>
          <p:cNvPr id="5" name="文字方塊 4"/>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3</a:t>
            </a:fld>
            <a:endParaRPr lang="zh-TW" altLang="en-US"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研究計畫</a:t>
            </a:r>
            <a:r>
              <a:rPr lang="zh-TW" altLang="en-US" dirty="0" smtClean="0"/>
              <a:t>撰寫注意</a:t>
            </a:r>
            <a:endParaRPr lang="zh-TW" altLang="en-US" dirty="0"/>
          </a:p>
        </p:txBody>
      </p:sp>
      <p:sp>
        <p:nvSpPr>
          <p:cNvPr id="3" name="內容版面配置區 2"/>
          <p:cNvSpPr>
            <a:spLocks noGrp="1"/>
          </p:cNvSpPr>
          <p:nvPr>
            <p:ph idx="1"/>
          </p:nvPr>
        </p:nvSpPr>
        <p:spPr/>
        <p:txBody>
          <a:bodyPr/>
          <a:lstStyle/>
          <a:p>
            <a:r>
              <a:rPr lang="zh-TW" altLang="en-US" sz="2400" dirty="0" smtClean="0"/>
              <a:t>研究</a:t>
            </a:r>
            <a:r>
              <a:rPr lang="zh-TW" altLang="en-US" sz="2400" dirty="0"/>
              <a:t>目的不清楚、不有趣</a:t>
            </a:r>
          </a:p>
          <a:p>
            <a:r>
              <a:rPr lang="zh-TW" altLang="en-US" sz="2400" dirty="0"/>
              <a:t>研究背景與動機不明</a:t>
            </a:r>
          </a:p>
          <a:p>
            <a:r>
              <a:rPr lang="zh-TW" altLang="en-US" sz="2400" dirty="0"/>
              <a:t>國內外相關文獻回顧</a:t>
            </a:r>
            <a:r>
              <a:rPr lang="zh-TW" altLang="en-US" sz="2400" dirty="0" smtClean="0"/>
              <a:t>不足</a:t>
            </a:r>
            <a:r>
              <a:rPr lang="en-US" altLang="zh-TW" sz="2400" dirty="0" smtClean="0">
                <a:sym typeface="Wingdings" panose="05000000000000000000" pitchFamily="2" charset="2"/>
              </a:rPr>
              <a:t></a:t>
            </a:r>
            <a:r>
              <a:rPr lang="zh-TW" altLang="en-US" sz="2400" b="1" dirty="0">
                <a:solidFill>
                  <a:srgbClr val="FF0000"/>
                </a:solidFill>
                <a:sym typeface="Wingdings" panose="05000000000000000000" pitchFamily="2" charset="2"/>
              </a:rPr>
              <a:t>最好</a:t>
            </a:r>
            <a:r>
              <a:rPr lang="zh-TW" altLang="en-US" sz="2400" b="1" dirty="0" smtClean="0">
                <a:solidFill>
                  <a:srgbClr val="FF0000"/>
                </a:solidFill>
                <a:sym typeface="Wingdings" panose="05000000000000000000" pitchFamily="2" charset="2"/>
              </a:rPr>
              <a:t>要</a:t>
            </a:r>
            <a:r>
              <a:rPr lang="zh-TW" altLang="en-US" sz="2400" b="1" dirty="0" smtClean="0">
                <a:solidFill>
                  <a:srgbClr val="FF0000"/>
                </a:solidFill>
                <a:sym typeface="Wingdings" panose="05000000000000000000" pitchFamily="2" charset="2"/>
              </a:rPr>
              <a:t>有近三年資料</a:t>
            </a:r>
            <a:endParaRPr lang="zh-TW" altLang="en-US" sz="2400" b="1" dirty="0">
              <a:solidFill>
                <a:srgbClr val="FF0000"/>
              </a:solidFill>
            </a:endParaRPr>
          </a:p>
          <a:p>
            <a:r>
              <a:rPr lang="zh-TW" altLang="en-US" sz="2400" dirty="0"/>
              <a:t>欠缺理論基礎</a:t>
            </a:r>
          </a:p>
          <a:p>
            <a:r>
              <a:rPr lang="zh-TW" altLang="en-US" sz="2400" dirty="0"/>
              <a:t>資料蒐集品質不佳</a:t>
            </a:r>
          </a:p>
          <a:p>
            <a:r>
              <a:rPr lang="zh-TW" altLang="en-US" sz="2400" dirty="0"/>
              <a:t>研究方法過於簡略</a:t>
            </a:r>
          </a:p>
          <a:p>
            <a:r>
              <a:rPr lang="zh-TW" altLang="en-US" sz="2400" dirty="0"/>
              <a:t>論文架構鬆散不嚴謹</a:t>
            </a:r>
          </a:p>
          <a:p>
            <a:r>
              <a:rPr lang="zh-TW" altLang="en-US" sz="2400" dirty="0"/>
              <a:t>實證分析研究成果不明</a:t>
            </a:r>
          </a:p>
          <a:p>
            <a:r>
              <a:rPr lang="zh-TW" altLang="en-US" sz="2400" dirty="0"/>
              <a:t>寫作技巧及脈絡邏輯不清</a:t>
            </a:r>
          </a:p>
          <a:p>
            <a:r>
              <a:rPr lang="zh-TW" altLang="en-US" sz="2400" dirty="0"/>
              <a:t>相關註釋及參考文獻不完整</a:t>
            </a:r>
          </a:p>
        </p:txBody>
      </p:sp>
      <p:sp>
        <p:nvSpPr>
          <p:cNvPr id="4" name="文字方塊 3"/>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30</a:t>
            </a:fld>
            <a:endParaRPr lang="zh-TW" altLang="en-US" sz="1600" dirty="0"/>
          </a:p>
        </p:txBody>
      </p:sp>
    </p:spTree>
    <p:extLst>
      <p:ext uri="{BB962C8B-B14F-4D97-AF65-F5344CB8AC3E}">
        <p14:creationId xmlns:p14="http://schemas.microsoft.com/office/powerpoint/2010/main" val="22149696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審查者</a:t>
            </a:r>
            <a:r>
              <a:rPr lang="en-US" altLang="zh-TW" dirty="0"/>
              <a:t>(reviewer</a:t>
            </a:r>
            <a:r>
              <a:rPr lang="en-US" altLang="zh-TW" dirty="0" smtClean="0"/>
              <a:t>)</a:t>
            </a:r>
            <a:r>
              <a:rPr lang="zh-TW" altLang="en-US" dirty="0" smtClean="0"/>
              <a:t>的觀點</a:t>
            </a:r>
            <a:endParaRPr lang="zh-TW" altLang="zh-TW" dirty="0"/>
          </a:p>
        </p:txBody>
      </p:sp>
      <p:sp>
        <p:nvSpPr>
          <p:cNvPr id="3" name="內容版面配置區 2"/>
          <p:cNvSpPr>
            <a:spLocks noGrp="1"/>
          </p:cNvSpPr>
          <p:nvPr>
            <p:ph idx="1"/>
          </p:nvPr>
        </p:nvSpPr>
        <p:spPr/>
        <p:txBody>
          <a:bodyPr/>
          <a:lstStyle/>
          <a:p>
            <a:pPr lvl="0"/>
            <a:r>
              <a:rPr lang="zh-TW" altLang="zh-TW" sz="3000" dirty="0" smtClean="0"/>
              <a:t>創新</a:t>
            </a:r>
            <a:r>
              <a:rPr lang="zh-TW" altLang="zh-TW" sz="3000" dirty="0"/>
              <a:t>、</a:t>
            </a:r>
            <a:r>
              <a:rPr lang="zh-TW" altLang="zh-TW" sz="3000" dirty="0" smtClean="0"/>
              <a:t>吸引力</a:t>
            </a:r>
            <a:r>
              <a:rPr lang="zh-TW" altLang="en-US" sz="3000" dirty="0" smtClean="0"/>
              <a:t>或有趣</a:t>
            </a:r>
            <a:r>
              <a:rPr lang="zh-TW" altLang="zh-TW" sz="3000" dirty="0" smtClean="0"/>
              <a:t>的</a:t>
            </a:r>
            <a:r>
              <a:rPr lang="zh-TW" altLang="zh-TW" sz="3000" dirty="0"/>
              <a:t>題目</a:t>
            </a:r>
            <a:r>
              <a:rPr lang="en-US" altLang="zh-TW" sz="3000" dirty="0"/>
              <a:t>(50%)</a:t>
            </a:r>
            <a:endParaRPr lang="zh-TW" altLang="zh-TW" sz="3000" dirty="0"/>
          </a:p>
          <a:p>
            <a:pPr lvl="0"/>
            <a:r>
              <a:rPr lang="zh-TW" altLang="zh-TW" sz="3000" dirty="0"/>
              <a:t>嚴謹、合理研究方法與文獻推論</a:t>
            </a:r>
            <a:r>
              <a:rPr lang="en-US" altLang="zh-TW" sz="3000" dirty="0"/>
              <a:t>(</a:t>
            </a:r>
            <a:r>
              <a:rPr lang="en-US" altLang="zh-TW" sz="3000" dirty="0" smtClean="0"/>
              <a:t>35%)</a:t>
            </a:r>
            <a:endParaRPr lang="zh-TW" altLang="zh-TW" sz="3000" dirty="0"/>
          </a:p>
          <a:p>
            <a:pPr lvl="0"/>
            <a:r>
              <a:rPr lang="zh-TW" altLang="zh-TW" sz="3000" dirty="0"/>
              <a:t>具體可行的執行步驟</a:t>
            </a:r>
            <a:r>
              <a:rPr lang="en-US" altLang="zh-TW" sz="3000" dirty="0" smtClean="0"/>
              <a:t>(15%)</a:t>
            </a:r>
            <a:endParaRPr lang="zh-TW" altLang="zh-TW" sz="3000" dirty="0"/>
          </a:p>
          <a:p>
            <a:pPr lvl="1"/>
            <a:r>
              <a:rPr lang="zh-TW" altLang="en-US" sz="2600" dirty="0" smtClean="0"/>
              <a:t>一個有趣的題目，藉由理論與文獻合理的論述與說明，並有具體可行統計分析方法所支持的專題計畫最能獲得審查者的認可。</a:t>
            </a:r>
            <a:endParaRPr lang="en-US" altLang="zh-TW" sz="2600" dirty="0" smtClean="0"/>
          </a:p>
          <a:p>
            <a:pPr lvl="1"/>
            <a:r>
              <a:rPr lang="zh-TW" altLang="en-US" sz="2600" dirty="0" smtClean="0"/>
              <a:t>題目不吸引人，再嚴謹再可行幫助不大</a:t>
            </a:r>
            <a:endParaRPr lang="en-US" altLang="zh-TW" sz="2600" dirty="0" smtClean="0"/>
          </a:p>
          <a:p>
            <a:pPr lvl="1"/>
            <a:r>
              <a:rPr lang="zh-TW" altLang="en-US" sz="2600" dirty="0" smtClean="0"/>
              <a:t>千萬不要</a:t>
            </a:r>
            <a:r>
              <a:rPr lang="zh-TW" altLang="en-US" sz="2600" dirty="0"/>
              <a:t>流於陳腔濫調</a:t>
            </a:r>
            <a:endParaRPr lang="en-US" altLang="zh-TW" sz="2600" dirty="0"/>
          </a:p>
          <a:p>
            <a:endParaRPr lang="en-US" altLang="zh-TW" sz="3000" dirty="0" smtClean="0"/>
          </a:p>
        </p:txBody>
      </p:sp>
      <p:sp>
        <p:nvSpPr>
          <p:cNvPr id="4" name="文字方塊 3"/>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31</a:t>
            </a:fld>
            <a:endParaRPr lang="zh-TW" altLang="en-US" sz="1600" dirty="0"/>
          </a:p>
        </p:txBody>
      </p:sp>
    </p:spTree>
    <p:extLst>
      <p:ext uri="{BB962C8B-B14F-4D97-AF65-F5344CB8AC3E}">
        <p14:creationId xmlns:p14="http://schemas.microsoft.com/office/powerpoint/2010/main" val="245687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ox(in)">
                                      <p:cBhvr>
                                        <p:cTn id="20" dur="500"/>
                                        <p:tgtEl>
                                          <p:spTgt spid="3">
                                            <p:txEl>
                                              <p:pRg st="3" end="3"/>
                                            </p:txEl>
                                          </p:spTgt>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ox(in)">
                                      <p:cBhvr>
                                        <p:cTn id="23" dur="500"/>
                                        <p:tgtEl>
                                          <p:spTgt spid="3">
                                            <p:txEl>
                                              <p:pRg st="4" end="4"/>
                                            </p:txEl>
                                          </p:spTgt>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ox(i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r>
              <a:rPr lang="zh-TW" altLang="zh-TW" sz="3600" dirty="0"/>
              <a:t>創新、吸引力</a:t>
            </a:r>
            <a:r>
              <a:rPr lang="zh-TW" altLang="en-US" sz="3600" dirty="0"/>
              <a:t>或有趣</a:t>
            </a:r>
            <a:r>
              <a:rPr lang="zh-TW" altLang="zh-TW" sz="3600" dirty="0"/>
              <a:t>的題目</a:t>
            </a:r>
            <a:r>
              <a:rPr lang="en-US" altLang="zh-TW" sz="3600" dirty="0"/>
              <a:t>(50%)</a:t>
            </a:r>
            <a:endParaRPr lang="zh-TW" altLang="zh-TW" sz="3600" dirty="0"/>
          </a:p>
        </p:txBody>
      </p:sp>
      <p:sp>
        <p:nvSpPr>
          <p:cNvPr id="3" name="內容版面配置區 2"/>
          <p:cNvSpPr>
            <a:spLocks noGrp="1"/>
          </p:cNvSpPr>
          <p:nvPr>
            <p:ph idx="1"/>
          </p:nvPr>
        </p:nvSpPr>
        <p:spPr/>
        <p:txBody>
          <a:bodyPr/>
          <a:lstStyle/>
          <a:p>
            <a:r>
              <a:rPr lang="zh-TW" altLang="en-US" b="1" dirty="0">
                <a:solidFill>
                  <a:srgbClr val="FF0000"/>
                </a:solidFill>
              </a:rPr>
              <a:t>目前的研究不</a:t>
            </a:r>
            <a:r>
              <a:rPr lang="zh-TW" altLang="en-US" b="1" dirty="0" smtClean="0">
                <a:solidFill>
                  <a:srgbClr val="FF0000"/>
                </a:solidFill>
              </a:rPr>
              <a:t>多</a:t>
            </a:r>
            <a:endParaRPr lang="en-US" altLang="zh-TW" b="1" dirty="0">
              <a:solidFill>
                <a:srgbClr val="FF0000"/>
              </a:solidFill>
            </a:endParaRPr>
          </a:p>
          <a:p>
            <a:pPr lvl="1"/>
            <a:r>
              <a:rPr lang="zh-TW" altLang="en-US" dirty="0" smtClean="0"/>
              <a:t>例如</a:t>
            </a:r>
            <a:r>
              <a:rPr lang="zh-TW" altLang="en-US" dirty="0"/>
              <a:t>：系統保全產生情境犯罪預防效益之</a:t>
            </a:r>
            <a:r>
              <a:rPr lang="zh-TW" altLang="en-US" dirty="0" smtClean="0"/>
              <a:t>探討</a:t>
            </a:r>
            <a:endParaRPr lang="en-US" altLang="zh-TW" dirty="0" smtClean="0"/>
          </a:p>
          <a:p>
            <a:pPr lvl="0"/>
            <a:r>
              <a:rPr lang="zh-TW" altLang="en-US" b="1" dirty="0" smtClean="0">
                <a:solidFill>
                  <a:srgbClr val="FF0000"/>
                </a:solidFill>
              </a:rPr>
              <a:t>採用不同的方法</a:t>
            </a:r>
            <a:r>
              <a:rPr lang="en-US" altLang="zh-TW" b="1" dirty="0" smtClean="0">
                <a:solidFill>
                  <a:srgbClr val="FF0000"/>
                </a:solidFill>
              </a:rPr>
              <a:t>(</a:t>
            </a:r>
            <a:r>
              <a:rPr lang="zh-TW" altLang="en-US" b="1" dirty="0" smtClean="0">
                <a:solidFill>
                  <a:srgbClr val="FF0000"/>
                </a:solidFill>
              </a:rPr>
              <a:t>質性</a:t>
            </a:r>
            <a:r>
              <a:rPr lang="en-US" altLang="zh-TW" b="1" dirty="0" smtClean="0">
                <a:solidFill>
                  <a:srgbClr val="FF0000"/>
                </a:solidFill>
              </a:rPr>
              <a:t>vs.</a:t>
            </a:r>
            <a:r>
              <a:rPr lang="zh-TW" altLang="en-US" b="1" dirty="0" smtClean="0">
                <a:solidFill>
                  <a:srgbClr val="FF0000"/>
                </a:solidFill>
              </a:rPr>
              <a:t>量化</a:t>
            </a:r>
            <a:r>
              <a:rPr lang="en-US" altLang="zh-TW" b="1" dirty="0" smtClean="0">
                <a:solidFill>
                  <a:srgbClr val="FF0000"/>
                </a:solidFill>
              </a:rPr>
              <a:t>)-105</a:t>
            </a:r>
            <a:r>
              <a:rPr lang="zh-TW" altLang="en-US" b="1" dirty="0" smtClean="0">
                <a:solidFill>
                  <a:srgbClr val="FF0000"/>
                </a:solidFill>
              </a:rPr>
              <a:t>心理</a:t>
            </a:r>
            <a:endParaRPr lang="en-US" altLang="zh-TW" b="1" dirty="0" smtClean="0">
              <a:solidFill>
                <a:srgbClr val="FF0000"/>
              </a:solidFill>
            </a:endParaRPr>
          </a:p>
          <a:p>
            <a:pPr lvl="1"/>
            <a:r>
              <a:rPr lang="zh-TW" altLang="en-US" sz="2400" dirty="0"/>
              <a:t>網路與性思想的交織</a:t>
            </a:r>
            <a:r>
              <a:rPr lang="en-US" altLang="zh-TW" sz="2400" dirty="0"/>
              <a:t>-</a:t>
            </a:r>
            <a:r>
              <a:rPr lang="zh-TW" altLang="en-US" sz="2400" dirty="0"/>
              <a:t>探討大學生從事隨意性行為之心理歷程</a:t>
            </a:r>
          </a:p>
          <a:p>
            <a:pPr lvl="1"/>
            <a:r>
              <a:rPr lang="zh-TW" altLang="en-US" sz="2400" dirty="0"/>
              <a:t>菜市場名影響個人自我認同發展之質性研究</a:t>
            </a:r>
          </a:p>
          <a:p>
            <a:pPr lvl="1"/>
            <a:r>
              <a:rPr lang="zh-TW" altLang="en-US" sz="2400" dirty="0"/>
              <a:t>大學時期社會參與投入對就業力之關係研究</a:t>
            </a:r>
            <a:r>
              <a:rPr lang="en-US" altLang="zh-TW" sz="2400" dirty="0"/>
              <a:t>—</a:t>
            </a:r>
            <a:r>
              <a:rPr lang="zh-TW" altLang="en-US" sz="2400" dirty="0"/>
              <a:t>以心理資本為中介變項</a:t>
            </a:r>
          </a:p>
          <a:p>
            <a:pPr lvl="1"/>
            <a:r>
              <a:rPr lang="zh-TW" altLang="en-US" sz="2400" dirty="0"/>
              <a:t>打工度假經驗對大學生職涯適應力與心理幸福感的影響</a:t>
            </a:r>
            <a:r>
              <a:rPr lang="en-US" altLang="zh-TW" sz="2400" dirty="0"/>
              <a:t>:</a:t>
            </a:r>
            <a:r>
              <a:rPr lang="zh-TW" altLang="en-US" sz="2400" dirty="0"/>
              <a:t>以文化衝擊為調節</a:t>
            </a:r>
            <a:r>
              <a:rPr lang="zh-TW" altLang="en-US" sz="2400" dirty="0" smtClean="0"/>
              <a:t>效果</a:t>
            </a:r>
            <a:endParaRPr lang="en-US" altLang="zh-TW" dirty="0" smtClean="0"/>
          </a:p>
        </p:txBody>
      </p:sp>
      <p:sp>
        <p:nvSpPr>
          <p:cNvPr id="4" name="文字方塊 3"/>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32</a:t>
            </a:fld>
            <a:endParaRPr lang="zh-TW" altLang="en-US" sz="1600" dirty="0"/>
          </a:p>
        </p:txBody>
      </p:sp>
    </p:spTree>
    <p:extLst>
      <p:ext uri="{BB962C8B-B14F-4D97-AF65-F5344CB8AC3E}">
        <p14:creationId xmlns:p14="http://schemas.microsoft.com/office/powerpoint/2010/main" val="279698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r>
              <a:rPr lang="zh-TW" altLang="zh-TW" sz="3600" dirty="0"/>
              <a:t>嚴謹、合理研究方法與文獻推論</a:t>
            </a:r>
            <a:r>
              <a:rPr lang="en-US" altLang="zh-TW" sz="3600" dirty="0"/>
              <a:t>(35%)</a:t>
            </a:r>
            <a:endParaRPr lang="zh-TW" altLang="zh-TW" sz="3600" dirty="0"/>
          </a:p>
        </p:txBody>
      </p:sp>
      <p:sp>
        <p:nvSpPr>
          <p:cNvPr id="3" name="內容版面配置區 2"/>
          <p:cNvSpPr>
            <a:spLocks noGrp="1"/>
          </p:cNvSpPr>
          <p:nvPr>
            <p:ph idx="1"/>
          </p:nvPr>
        </p:nvSpPr>
        <p:spPr/>
        <p:txBody>
          <a:bodyPr/>
          <a:lstStyle/>
          <a:p>
            <a:r>
              <a:rPr lang="zh-TW" altLang="en-US" b="1" dirty="0">
                <a:solidFill>
                  <a:srgbClr val="FF0000"/>
                </a:solidFill>
              </a:rPr>
              <a:t>評估對象：</a:t>
            </a:r>
            <a:r>
              <a:rPr lang="zh-TW" altLang="en-US" dirty="0"/>
              <a:t>你、指導</a:t>
            </a:r>
            <a:r>
              <a:rPr lang="zh-TW" altLang="en-US" dirty="0"/>
              <a:t>教授與計畫</a:t>
            </a:r>
            <a:r>
              <a:rPr lang="zh-TW" altLang="en-US" dirty="0"/>
              <a:t>書</a:t>
            </a:r>
            <a:endParaRPr lang="en-US" altLang="zh-TW" dirty="0"/>
          </a:p>
          <a:p>
            <a:r>
              <a:rPr lang="zh-TW" altLang="en-US" b="1" dirty="0">
                <a:solidFill>
                  <a:srgbClr val="FF0000"/>
                </a:solidFill>
              </a:rPr>
              <a:t>你：</a:t>
            </a:r>
            <a:r>
              <a:rPr lang="zh-TW" altLang="en-US" dirty="0" smtClean="0"/>
              <a:t>你過去</a:t>
            </a:r>
            <a:r>
              <a:rPr lang="zh-TW" altLang="en-US" dirty="0"/>
              <a:t>的</a:t>
            </a:r>
            <a:r>
              <a:rPr lang="zh-TW" altLang="en-US" dirty="0" smtClean="0"/>
              <a:t>表現及所</a:t>
            </a:r>
            <a:r>
              <a:rPr lang="zh-TW" altLang="en-US" dirty="0"/>
              <a:t>處的</a:t>
            </a:r>
            <a:r>
              <a:rPr lang="zh-TW" altLang="en-US" dirty="0" smtClean="0"/>
              <a:t>科系</a:t>
            </a:r>
            <a:endParaRPr lang="en-US" altLang="zh-TW" dirty="0" smtClean="0"/>
          </a:p>
          <a:p>
            <a:r>
              <a:rPr lang="zh-TW" altLang="en-US" b="1" dirty="0">
                <a:solidFill>
                  <a:srgbClr val="FF0000"/>
                </a:solidFill>
              </a:rPr>
              <a:t>指導教授：</a:t>
            </a:r>
            <a:r>
              <a:rPr lang="zh-TW" altLang="en-US" dirty="0"/>
              <a:t>題目最好與指導教授專長</a:t>
            </a:r>
            <a:r>
              <a:rPr lang="zh-TW" altLang="en-US" dirty="0" smtClean="0"/>
              <a:t>相符</a:t>
            </a:r>
            <a:r>
              <a:rPr lang="en-US" altLang="zh-TW" sz="2400" dirty="0" smtClean="0"/>
              <a:t>(</a:t>
            </a:r>
            <a:r>
              <a:rPr lang="zh-TW" altLang="zh-TW" sz="2400" dirty="0"/>
              <a:t>科技部補助大專學生研究計畫作業要點第三條第</a:t>
            </a:r>
            <a:r>
              <a:rPr lang="en-US" altLang="zh-TW" sz="2400" dirty="0"/>
              <a:t>6</a:t>
            </a:r>
            <a:r>
              <a:rPr lang="zh-TW" altLang="zh-TW" sz="2400" dirty="0"/>
              <a:t>點研究計畫範圍為學生自發性研究構想之嘗試性題目，該題目須與指導教授</a:t>
            </a:r>
            <a:r>
              <a:rPr lang="zh-TW" altLang="zh-TW" sz="2400" dirty="0" smtClean="0"/>
              <a:t>專長相符</a:t>
            </a:r>
            <a:r>
              <a:rPr lang="en-US" altLang="zh-TW" sz="2400" dirty="0" smtClean="0"/>
              <a:t>)</a:t>
            </a:r>
            <a:endParaRPr lang="en-US" altLang="zh-TW" sz="2400" dirty="0"/>
          </a:p>
          <a:p>
            <a:r>
              <a:rPr lang="zh-TW" altLang="en-US" b="1" dirty="0">
                <a:solidFill>
                  <a:srgbClr val="FF0000"/>
                </a:solidFill>
              </a:rPr>
              <a:t>計畫書：</a:t>
            </a:r>
            <a:r>
              <a:rPr lang="zh-TW" altLang="en-US" dirty="0" smtClean="0"/>
              <a:t>有趣的題目、結構嚴謹、推論合理且具體可行的執行方法與步驟</a:t>
            </a:r>
            <a:r>
              <a:rPr lang="en-US" altLang="zh-TW" dirty="0" smtClean="0"/>
              <a:t>(</a:t>
            </a:r>
            <a:r>
              <a:rPr lang="zh-TW" altLang="en-US" dirty="0"/>
              <a:t>理論</a:t>
            </a:r>
            <a:r>
              <a:rPr lang="en-US" altLang="zh-TW" dirty="0"/>
              <a:t>+</a:t>
            </a:r>
            <a:r>
              <a:rPr lang="zh-TW" altLang="en-US" dirty="0"/>
              <a:t>文獻</a:t>
            </a:r>
            <a:r>
              <a:rPr lang="en-US" altLang="zh-TW" dirty="0"/>
              <a:t>+</a:t>
            </a:r>
            <a:r>
              <a:rPr lang="zh-TW" altLang="en-US" dirty="0"/>
              <a:t>順暢的文字</a:t>
            </a:r>
            <a:r>
              <a:rPr lang="en-US" altLang="zh-TW" dirty="0"/>
              <a:t>)</a:t>
            </a:r>
            <a:endParaRPr lang="en-US" altLang="zh-TW" dirty="0" smtClean="0"/>
          </a:p>
          <a:p>
            <a:endParaRPr lang="zh-TW" altLang="en-US" dirty="0"/>
          </a:p>
        </p:txBody>
      </p:sp>
      <p:sp>
        <p:nvSpPr>
          <p:cNvPr id="4" name="文字方塊 3"/>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33</a:t>
            </a:fld>
            <a:endParaRPr lang="zh-TW" altLang="en-US" sz="1600" dirty="0"/>
          </a:p>
        </p:txBody>
      </p:sp>
    </p:spTree>
    <p:extLst>
      <p:ext uri="{BB962C8B-B14F-4D97-AF65-F5344CB8AC3E}">
        <p14:creationId xmlns:p14="http://schemas.microsoft.com/office/powerpoint/2010/main" val="163623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r>
              <a:rPr lang="zh-TW" altLang="zh-TW" sz="3600" dirty="0"/>
              <a:t>具體可行的執行步驟</a:t>
            </a:r>
            <a:r>
              <a:rPr lang="en-US" altLang="zh-TW" sz="3600" dirty="0"/>
              <a:t>(15%)</a:t>
            </a:r>
            <a:endParaRPr lang="zh-TW" altLang="zh-TW" sz="3600" dirty="0"/>
          </a:p>
        </p:txBody>
      </p:sp>
      <p:sp>
        <p:nvSpPr>
          <p:cNvPr id="3" name="內容版面配置區 2"/>
          <p:cNvSpPr>
            <a:spLocks noGrp="1"/>
          </p:cNvSpPr>
          <p:nvPr>
            <p:ph idx="1"/>
          </p:nvPr>
        </p:nvSpPr>
        <p:spPr/>
        <p:txBody>
          <a:bodyPr/>
          <a:lstStyle/>
          <a:p>
            <a:r>
              <a:rPr lang="zh-TW" altLang="en-US" dirty="0" smtClean="0"/>
              <a:t>與研究問題相契合的研究方法與設計</a:t>
            </a:r>
            <a:endParaRPr lang="en-US" altLang="zh-TW" dirty="0" smtClean="0"/>
          </a:p>
          <a:p>
            <a:r>
              <a:rPr lang="zh-TW" altLang="en-US" dirty="0" smtClean="0"/>
              <a:t>實驗設計或問卷調查</a:t>
            </a:r>
            <a:endParaRPr lang="en-US" altLang="zh-TW" dirty="0" smtClean="0"/>
          </a:p>
          <a:p>
            <a:r>
              <a:rPr lang="zh-TW" altLang="en-US" dirty="0" smtClean="0"/>
              <a:t>清楚交代操作方法與衡量步驟</a:t>
            </a:r>
            <a:endParaRPr lang="en-US" altLang="zh-TW" dirty="0" smtClean="0"/>
          </a:p>
          <a:p>
            <a:r>
              <a:rPr lang="zh-TW" altLang="en-US" dirty="0" smtClean="0"/>
              <a:t>使用工具的效度與信度</a:t>
            </a:r>
            <a:r>
              <a:rPr lang="en-US" altLang="zh-TW" dirty="0" smtClean="0"/>
              <a:t>(</a:t>
            </a:r>
            <a:r>
              <a:rPr lang="zh-TW" altLang="en-US" dirty="0" smtClean="0"/>
              <a:t>最好從各領域中頂級期刊已引用的問卷著手</a:t>
            </a:r>
            <a:r>
              <a:rPr lang="en-US" altLang="zh-TW" dirty="0" smtClean="0"/>
              <a:t>)</a:t>
            </a:r>
          </a:p>
          <a:p>
            <a:r>
              <a:rPr lang="zh-TW" altLang="en-US" dirty="0" smtClean="0"/>
              <a:t>選擇與衡量構念相符合的統計分析方法</a:t>
            </a:r>
            <a:r>
              <a:rPr lang="en-US" altLang="zh-TW" dirty="0" smtClean="0"/>
              <a:t>(</a:t>
            </a:r>
            <a:r>
              <a:rPr lang="zh-TW" altLang="en-US" dirty="0" smtClean="0"/>
              <a:t>類別變項與連續變項</a:t>
            </a:r>
            <a:r>
              <a:rPr lang="en-US" altLang="zh-TW" dirty="0" smtClean="0"/>
              <a:t>)</a:t>
            </a:r>
          </a:p>
          <a:p>
            <a:r>
              <a:rPr lang="zh-TW" altLang="en-US" dirty="0" smtClean="0"/>
              <a:t>不怕太清楚，只怕不清不楚</a:t>
            </a:r>
            <a:r>
              <a:rPr lang="en-US" altLang="zh-TW" dirty="0" smtClean="0"/>
              <a:t>!</a:t>
            </a:r>
          </a:p>
          <a:p>
            <a:endParaRPr lang="zh-TW" altLang="en-US" dirty="0"/>
          </a:p>
        </p:txBody>
      </p:sp>
      <p:sp>
        <p:nvSpPr>
          <p:cNvPr id="4" name="文字方塊 3"/>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34</a:t>
            </a:fld>
            <a:endParaRPr lang="zh-TW" altLang="en-US" sz="1600" dirty="0"/>
          </a:p>
        </p:txBody>
      </p:sp>
    </p:spTree>
    <p:extLst>
      <p:ext uri="{BB962C8B-B14F-4D97-AF65-F5344CB8AC3E}">
        <p14:creationId xmlns:p14="http://schemas.microsoft.com/office/powerpoint/2010/main" val="9646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lstStyle/>
          <a:p>
            <a:r>
              <a:rPr lang="zh-TW" altLang="en-US" dirty="0" smtClean="0"/>
              <a:t>研究計畫題目怎麼找</a:t>
            </a:r>
          </a:p>
        </p:txBody>
      </p:sp>
      <p:sp>
        <p:nvSpPr>
          <p:cNvPr id="25603" name="Rectangle 3"/>
          <p:cNvSpPr>
            <a:spLocks noGrp="1"/>
          </p:cNvSpPr>
          <p:nvPr>
            <p:ph type="body" idx="1"/>
          </p:nvPr>
        </p:nvSpPr>
        <p:spPr/>
        <p:txBody>
          <a:bodyPr/>
          <a:lstStyle/>
          <a:p>
            <a:pPr lvl="0"/>
            <a:r>
              <a:rPr lang="zh-TW" altLang="en-US" dirty="0"/>
              <a:t>可參考科技部歷年通過的專題計畫</a:t>
            </a:r>
            <a:endParaRPr lang="en-US" altLang="zh-TW" dirty="0"/>
          </a:p>
          <a:p>
            <a:pPr lvl="0"/>
            <a:r>
              <a:rPr lang="en-US" altLang="zh-TW" dirty="0">
                <a:hlinkClick r:id="rId2"/>
              </a:rPr>
              <a:t>http://statistics.most.gov.tw/was2/award/AsAwardMultiQuery.aspx</a:t>
            </a:r>
            <a:endParaRPr lang="en-US" altLang="zh-TW" dirty="0"/>
          </a:p>
          <a:p>
            <a:r>
              <a:rPr lang="zh-TW" altLang="en-US" dirty="0" smtClean="0"/>
              <a:t>細心觀察，用心體會，處處都是題目</a:t>
            </a:r>
            <a:endParaRPr lang="en-US" altLang="zh-TW" dirty="0" smtClean="0"/>
          </a:p>
          <a:p>
            <a:r>
              <a:rPr lang="zh-TW" altLang="en-US" dirty="0" smtClean="0"/>
              <a:t>頂尖專業期刊</a:t>
            </a:r>
            <a:r>
              <a:rPr lang="en-US" altLang="zh-TW" dirty="0" smtClean="0"/>
              <a:t>(top journals)</a:t>
            </a:r>
            <a:endParaRPr lang="zh-TW" altLang="en-US" dirty="0" smtClean="0"/>
          </a:p>
          <a:p>
            <a:r>
              <a:rPr lang="zh-TW" altLang="en-US" dirty="0" smtClean="0"/>
              <a:t>找老師討論</a:t>
            </a:r>
          </a:p>
          <a:p>
            <a:endParaRPr lang="zh-TW" altLang="en-US" dirty="0" smtClean="0"/>
          </a:p>
        </p:txBody>
      </p:sp>
      <p:sp>
        <p:nvSpPr>
          <p:cNvPr id="4" name="文字方塊 3"/>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35</a:t>
            </a:fld>
            <a:endParaRPr lang="zh-TW" altLang="en-US" sz="1600" dirty="0"/>
          </a:p>
        </p:txBody>
      </p:sp>
    </p:spTree>
    <p:extLst>
      <p:ext uri="{BB962C8B-B14F-4D97-AF65-F5344CB8AC3E}">
        <p14:creationId xmlns:p14="http://schemas.microsoft.com/office/powerpoint/2010/main" val="182946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ox(in)">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box(in)">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box(in)">
                                      <p:cBhvr>
                                        <p:cTn id="17" dur="5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box(in)">
                                      <p:cBhvr>
                                        <p:cTn id="22" dur="500"/>
                                        <p:tgtEl>
                                          <p:spTgt spid="256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box(in)">
                                      <p:cBhvr>
                                        <p:cTn id="27"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他山之石</a:t>
            </a:r>
            <a:r>
              <a:rPr lang="en-US" altLang="zh-TW" dirty="0" smtClean="0"/>
              <a:t>-</a:t>
            </a:r>
            <a:r>
              <a:rPr lang="zh-TW" altLang="en-US" dirty="0" smtClean="0"/>
              <a:t>歷年資料的尋找</a:t>
            </a:r>
            <a:endParaRPr lang="zh-TW" alt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957" y="1600200"/>
            <a:ext cx="805008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36</a:t>
            </a:fld>
            <a:endParaRPr lang="zh-TW" altLang="en-US" sz="1600" dirty="0"/>
          </a:p>
        </p:txBody>
      </p:sp>
    </p:spTree>
    <p:extLst>
      <p:ext uri="{BB962C8B-B14F-4D97-AF65-F5344CB8AC3E}">
        <p14:creationId xmlns:p14="http://schemas.microsoft.com/office/powerpoint/2010/main" val="26611969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科技部大專學生研究計畫</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618" y="1601360"/>
            <a:ext cx="8871198" cy="4987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向右箭號 3">
            <a:hlinkClick r:id="rId3"/>
          </p:cNvPr>
          <p:cNvSpPr/>
          <p:nvPr/>
        </p:nvSpPr>
        <p:spPr>
          <a:xfrm>
            <a:off x="5076056" y="4509120"/>
            <a:ext cx="3528392" cy="1224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FFFF00"/>
                </a:solidFill>
                <a:effectLst>
                  <a:outerShdw blurRad="38100" dist="38100" dir="2700000" algn="tl">
                    <a:srgbClr val="000000">
                      <a:alpha val="43137"/>
                    </a:srgbClr>
                  </a:outerShdw>
                </a:effectLst>
              </a:rPr>
              <a:t>科技部大專學生研究計畫查詢</a:t>
            </a:r>
            <a:endParaRPr lang="zh-TW" altLang="en-US" b="1" dirty="0">
              <a:solidFill>
                <a:srgbClr val="FFFF00"/>
              </a:solidFill>
              <a:effectLst>
                <a:outerShdw blurRad="38100" dist="38100" dir="2700000" algn="tl">
                  <a:srgbClr val="000000">
                    <a:alpha val="43137"/>
                  </a:srgbClr>
                </a:outerShdw>
              </a:effectLst>
            </a:endParaRPr>
          </a:p>
        </p:txBody>
      </p:sp>
      <p:sp>
        <p:nvSpPr>
          <p:cNvPr id="6" name="文字方塊 5"/>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37</a:t>
            </a:fld>
            <a:endParaRPr lang="zh-TW" altLang="en-US" sz="1600" dirty="0"/>
          </a:p>
        </p:txBody>
      </p:sp>
    </p:spTree>
    <p:extLst>
      <p:ext uri="{BB962C8B-B14F-4D97-AF65-F5344CB8AC3E}">
        <p14:creationId xmlns:p14="http://schemas.microsoft.com/office/powerpoint/2010/main" val="27260041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科技部大專學生研究計畫</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8655174" cy="4866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38</a:t>
            </a:fld>
            <a:endParaRPr lang="zh-TW" altLang="en-US" sz="1600" dirty="0"/>
          </a:p>
        </p:txBody>
      </p:sp>
    </p:spTree>
    <p:extLst>
      <p:ext uri="{BB962C8B-B14F-4D97-AF65-F5344CB8AC3E}">
        <p14:creationId xmlns:p14="http://schemas.microsoft.com/office/powerpoint/2010/main" val="31122857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534571475"/>
              </p:ext>
            </p:extLst>
          </p:nvPr>
        </p:nvGraphicFramePr>
        <p:xfrm>
          <a:off x="251520" y="814879"/>
          <a:ext cx="8784976" cy="5278417"/>
        </p:xfrm>
        <a:graphic>
          <a:graphicData uri="http://schemas.openxmlformats.org/drawingml/2006/table">
            <a:tbl>
              <a:tblPr firstRow="1" firstCol="1" bandRow="1">
                <a:tableStyleId>{5C22544A-7EE6-4342-B048-85BDC9FD1C3A}</a:tableStyleId>
              </a:tblPr>
              <a:tblGrid>
                <a:gridCol w="5474588"/>
                <a:gridCol w="3310388"/>
              </a:tblGrid>
              <a:tr h="249518">
                <a:tc>
                  <a:txBody>
                    <a:bodyPr/>
                    <a:lstStyle/>
                    <a:p>
                      <a:pPr>
                        <a:spcAft>
                          <a:spcPts val="0"/>
                        </a:spcAft>
                      </a:pPr>
                      <a:r>
                        <a:rPr lang="zh-TW" sz="1600" b="1" kern="100" dirty="0">
                          <a:solidFill>
                            <a:schemeClr val="tx1"/>
                          </a:solidFill>
                          <a:effectLst/>
                        </a:rPr>
                        <a:t>台灣國際機場航廈設施與服務品質之研究</a:t>
                      </a:r>
                      <a:endParaRPr lang="zh-TW" sz="1600" b="1" kern="100" dirty="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zh-TW" sz="1600" b="1" kern="100">
                          <a:solidFill>
                            <a:schemeClr val="tx1"/>
                          </a:solidFill>
                          <a:effectLst/>
                        </a:rPr>
                        <a:t>真理大學航空運輸管理學系</a:t>
                      </a:r>
                      <a:endParaRPr lang="zh-TW" sz="1600" b="1" kern="10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99034">
                <a:tc>
                  <a:txBody>
                    <a:bodyPr/>
                    <a:lstStyle/>
                    <a:p>
                      <a:pPr>
                        <a:spcAft>
                          <a:spcPts val="0"/>
                        </a:spcAft>
                      </a:pPr>
                      <a:r>
                        <a:rPr lang="zh-TW" sz="1600" b="1" kern="100" dirty="0">
                          <a:solidFill>
                            <a:schemeClr val="tx1"/>
                          </a:solidFill>
                          <a:effectLst/>
                        </a:rPr>
                        <a:t>企業的綠色經營績效之評估與分析</a:t>
                      </a:r>
                      <a:r>
                        <a:rPr lang="en-US" sz="1600" b="1" kern="100" dirty="0">
                          <a:solidFill>
                            <a:schemeClr val="tx1"/>
                          </a:solidFill>
                          <a:effectLst/>
                        </a:rPr>
                        <a:t>-</a:t>
                      </a:r>
                      <a:r>
                        <a:rPr lang="zh-TW" sz="1600" b="1" kern="100" dirty="0">
                          <a:solidFill>
                            <a:schemeClr val="tx1"/>
                          </a:solidFill>
                          <a:effectLst/>
                        </a:rPr>
                        <a:t>以「塑膠產業」上市、櫃及公開發行公司為例</a:t>
                      </a:r>
                      <a:endParaRPr lang="zh-TW" sz="1600" b="1" kern="100" dirty="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zh-TW" sz="1600" b="1" kern="100" dirty="0">
                          <a:solidFill>
                            <a:schemeClr val="tx1"/>
                          </a:solidFill>
                          <a:effectLst/>
                        </a:rPr>
                        <a:t>南臺科技大學企業管理系</a:t>
                      </a:r>
                      <a:endParaRPr lang="zh-TW" sz="1600" b="1" kern="100" dirty="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99034">
                <a:tc>
                  <a:txBody>
                    <a:bodyPr/>
                    <a:lstStyle/>
                    <a:p>
                      <a:pPr>
                        <a:spcAft>
                          <a:spcPts val="0"/>
                        </a:spcAft>
                      </a:pPr>
                      <a:r>
                        <a:rPr lang="zh-TW" sz="1600" b="1" kern="100" dirty="0">
                          <a:solidFill>
                            <a:schemeClr val="tx1"/>
                          </a:solidFill>
                          <a:effectLst/>
                        </a:rPr>
                        <a:t>母以子貴</a:t>
                      </a:r>
                      <a:r>
                        <a:rPr lang="en-US" sz="1600" b="1" kern="100" dirty="0">
                          <a:solidFill>
                            <a:schemeClr val="tx1"/>
                          </a:solidFill>
                          <a:effectLst/>
                        </a:rPr>
                        <a:t>?-</a:t>
                      </a:r>
                      <a:r>
                        <a:rPr lang="zh-TW" sz="1600" b="1" kern="100" dirty="0">
                          <a:solidFill>
                            <a:schemeClr val="tx1"/>
                          </a:solidFill>
                          <a:effectLst/>
                        </a:rPr>
                        <a:t>亞洲國際廉價航空對其母公司的經營績效影響之研究</a:t>
                      </a:r>
                      <a:endParaRPr lang="zh-TW" sz="1600" b="1" kern="100" dirty="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zh-TW" sz="1600" b="1" kern="100">
                          <a:solidFill>
                            <a:schemeClr val="tx1"/>
                          </a:solidFill>
                          <a:effectLst/>
                        </a:rPr>
                        <a:t>銘傳大學國際企業學系（所）</a:t>
                      </a:r>
                      <a:endParaRPr lang="zh-TW" sz="1600" b="1" kern="10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9518">
                <a:tc>
                  <a:txBody>
                    <a:bodyPr/>
                    <a:lstStyle/>
                    <a:p>
                      <a:pPr>
                        <a:spcAft>
                          <a:spcPts val="0"/>
                        </a:spcAft>
                      </a:pPr>
                      <a:r>
                        <a:rPr lang="zh-TW" sz="1600" b="1" kern="100">
                          <a:solidFill>
                            <a:schemeClr val="tx1"/>
                          </a:solidFill>
                          <a:effectLst/>
                        </a:rPr>
                        <a:t>大專實習學生的時間管理傾向與幸福感關係模式探究</a:t>
                      </a:r>
                      <a:endParaRPr lang="zh-TW" sz="1600" b="1" kern="10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zh-TW" sz="1600" b="1" kern="100">
                          <a:solidFill>
                            <a:schemeClr val="tx1"/>
                          </a:solidFill>
                          <a:effectLst/>
                        </a:rPr>
                        <a:t>桃園創新觀光與休閒事業管理系</a:t>
                      </a:r>
                      <a:endParaRPr lang="zh-TW" sz="1600" b="1" kern="10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9518">
                <a:tc>
                  <a:txBody>
                    <a:bodyPr/>
                    <a:lstStyle/>
                    <a:p>
                      <a:pPr>
                        <a:spcAft>
                          <a:spcPts val="0"/>
                        </a:spcAft>
                      </a:pPr>
                      <a:r>
                        <a:rPr lang="zh-TW" sz="1600" b="1" kern="100">
                          <a:solidFill>
                            <a:schemeClr val="tx1"/>
                          </a:solidFill>
                          <a:effectLst/>
                        </a:rPr>
                        <a:t>睡眠中心醫療服務品質探討</a:t>
                      </a:r>
                      <a:endParaRPr lang="zh-TW" sz="1600" b="1" kern="10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zh-TW" sz="1600" b="1" kern="100">
                          <a:solidFill>
                            <a:schemeClr val="tx1"/>
                          </a:solidFill>
                          <a:effectLst/>
                        </a:rPr>
                        <a:t>中山醫學大學醫學資訊學系</a:t>
                      </a:r>
                      <a:endParaRPr lang="zh-TW" sz="1600" b="1" kern="10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9518">
                <a:tc>
                  <a:txBody>
                    <a:bodyPr/>
                    <a:lstStyle/>
                    <a:p>
                      <a:pPr>
                        <a:spcAft>
                          <a:spcPts val="0"/>
                        </a:spcAft>
                      </a:pPr>
                      <a:r>
                        <a:rPr lang="zh-TW" sz="1600" b="1" kern="100">
                          <a:solidFill>
                            <a:schemeClr val="tx1"/>
                          </a:solidFill>
                          <a:effectLst/>
                        </a:rPr>
                        <a:t>糖尿病醫療給付改善方案對糖尿病併發症發生率之探討</a:t>
                      </a:r>
                      <a:endParaRPr lang="zh-TW" sz="1600" b="1" kern="10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zh-TW" sz="1600" b="1" kern="100">
                          <a:solidFill>
                            <a:schemeClr val="tx1"/>
                          </a:solidFill>
                          <a:effectLst/>
                        </a:rPr>
                        <a:t>中山醫學大學醫學研究所</a:t>
                      </a:r>
                      <a:endParaRPr lang="zh-TW" sz="1600" b="1" kern="10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9518">
                <a:tc>
                  <a:txBody>
                    <a:bodyPr/>
                    <a:lstStyle/>
                    <a:p>
                      <a:pPr>
                        <a:spcAft>
                          <a:spcPts val="0"/>
                        </a:spcAft>
                      </a:pPr>
                      <a:r>
                        <a:rPr lang="zh-TW" sz="1600" b="1" kern="100">
                          <a:solidFill>
                            <a:schemeClr val="tx1"/>
                          </a:solidFill>
                          <a:effectLst/>
                        </a:rPr>
                        <a:t>我想贊助</a:t>
                      </a:r>
                      <a:r>
                        <a:rPr lang="en-US" sz="1600" b="1" kern="100">
                          <a:solidFill>
                            <a:schemeClr val="tx1"/>
                          </a:solidFill>
                          <a:effectLst/>
                        </a:rPr>
                        <a:t>!-</a:t>
                      </a:r>
                      <a:r>
                        <a:rPr lang="zh-TW" sz="1600" b="1" kern="100">
                          <a:solidFill>
                            <a:schemeClr val="tx1"/>
                          </a:solidFill>
                          <a:effectLst/>
                        </a:rPr>
                        <a:t>影響募資平台成功募資之實證研究</a:t>
                      </a:r>
                      <a:endParaRPr lang="zh-TW" sz="1600" b="1" kern="10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zh-TW" sz="1600" b="1" kern="100">
                          <a:solidFill>
                            <a:schemeClr val="tx1"/>
                          </a:solidFill>
                          <a:effectLst/>
                        </a:rPr>
                        <a:t>遠東科技大學資訊管理系</a:t>
                      </a:r>
                      <a:endParaRPr lang="zh-TW" sz="1600" b="1" kern="10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8939">
                <a:tc>
                  <a:txBody>
                    <a:bodyPr/>
                    <a:lstStyle/>
                    <a:p>
                      <a:pPr>
                        <a:spcAft>
                          <a:spcPts val="0"/>
                        </a:spcAft>
                      </a:pPr>
                      <a:r>
                        <a:rPr lang="zh-TW" sz="1600" b="1" kern="100">
                          <a:solidFill>
                            <a:schemeClr val="tx1"/>
                          </a:solidFill>
                          <a:effectLst/>
                        </a:rPr>
                        <a:t>你工作快樂嗎</a:t>
                      </a:r>
                      <a:r>
                        <a:rPr lang="en-US" sz="1600" b="1" kern="100">
                          <a:solidFill>
                            <a:schemeClr val="tx1"/>
                          </a:solidFill>
                          <a:effectLst/>
                        </a:rPr>
                        <a:t>? </a:t>
                      </a:r>
                      <a:r>
                        <a:rPr lang="zh-TW" sz="1600" b="1" kern="100">
                          <a:solidFill>
                            <a:schemeClr val="tx1"/>
                          </a:solidFill>
                          <a:effectLst/>
                        </a:rPr>
                        <a:t>探討台灣百大理想企業員工幸福感前因及影響</a:t>
                      </a:r>
                      <a:endParaRPr lang="zh-TW" sz="1600" b="1" kern="10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zh-TW" sz="1600" b="1" kern="100">
                          <a:solidFill>
                            <a:schemeClr val="tx1"/>
                          </a:solidFill>
                          <a:effectLst/>
                        </a:rPr>
                        <a:t>國立聯合大學經營管理學系</a:t>
                      </a:r>
                    </a:p>
                    <a:p>
                      <a:pPr>
                        <a:spcAft>
                          <a:spcPts val="0"/>
                        </a:spcAft>
                      </a:pPr>
                      <a:r>
                        <a:rPr lang="en-US" sz="1600" b="1" kern="0">
                          <a:solidFill>
                            <a:schemeClr val="tx1"/>
                          </a:solidFill>
                          <a:effectLst/>
                        </a:rPr>
                        <a:t> </a:t>
                      </a:r>
                      <a:endParaRPr lang="zh-TW" sz="1600" b="1" kern="10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99034">
                <a:tc>
                  <a:txBody>
                    <a:bodyPr/>
                    <a:lstStyle/>
                    <a:p>
                      <a:pPr>
                        <a:spcAft>
                          <a:spcPts val="0"/>
                        </a:spcAft>
                      </a:pPr>
                      <a:r>
                        <a:rPr lang="zh-TW" sz="1600" b="1" kern="100">
                          <a:solidFill>
                            <a:schemeClr val="tx1"/>
                          </a:solidFill>
                          <a:effectLst/>
                        </a:rPr>
                        <a:t>遊客對產品成長新策略認知、滿意度及行為意圖關係之研究</a:t>
                      </a:r>
                      <a:r>
                        <a:rPr lang="en-US" sz="1600" b="1" kern="100">
                          <a:solidFill>
                            <a:schemeClr val="tx1"/>
                          </a:solidFill>
                          <a:effectLst/>
                        </a:rPr>
                        <a:t>-</a:t>
                      </a:r>
                      <a:r>
                        <a:rPr lang="zh-TW" sz="1600" b="1" kern="100">
                          <a:solidFill>
                            <a:schemeClr val="tx1"/>
                          </a:solidFill>
                          <a:effectLst/>
                        </a:rPr>
                        <a:t>以</a:t>
                      </a:r>
                      <a:r>
                        <a:rPr lang="en-US" sz="1600" b="1" kern="100">
                          <a:solidFill>
                            <a:schemeClr val="tx1"/>
                          </a:solidFill>
                          <a:effectLst/>
                        </a:rPr>
                        <a:t>X</a:t>
                      </a:r>
                      <a:r>
                        <a:rPr lang="zh-TW" sz="1600" b="1" kern="100">
                          <a:solidFill>
                            <a:schemeClr val="tx1"/>
                          </a:solidFill>
                          <a:effectLst/>
                        </a:rPr>
                        <a:t>主題樂園為例</a:t>
                      </a:r>
                      <a:endParaRPr lang="zh-TW" sz="1600" b="1" kern="10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zh-TW" sz="1600" b="1" kern="100">
                          <a:solidFill>
                            <a:schemeClr val="tx1"/>
                          </a:solidFill>
                          <a:effectLst/>
                        </a:rPr>
                        <a:t>中國科學觀光與休閒事業管理系</a:t>
                      </a:r>
                      <a:endParaRPr lang="zh-TW" sz="1600" b="1" kern="10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9518">
                <a:tc>
                  <a:txBody>
                    <a:bodyPr/>
                    <a:lstStyle/>
                    <a:p>
                      <a:pPr>
                        <a:spcAft>
                          <a:spcPts val="0"/>
                        </a:spcAft>
                      </a:pPr>
                      <a:r>
                        <a:rPr lang="zh-TW" sz="1600" b="1" kern="100">
                          <a:solidFill>
                            <a:schemeClr val="tx1"/>
                          </a:solidFill>
                          <a:effectLst/>
                        </a:rPr>
                        <a:t>陸生來台就學之文化衝擊與跨文化適應歷程研究</a:t>
                      </a:r>
                      <a:endParaRPr lang="zh-TW" sz="1600" b="1" kern="10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zh-TW" sz="1600" b="1" kern="100">
                          <a:solidFill>
                            <a:schemeClr val="tx1"/>
                          </a:solidFill>
                          <a:effectLst/>
                        </a:rPr>
                        <a:t>東南科技大學企業管理系</a:t>
                      </a:r>
                      <a:endParaRPr lang="zh-TW" sz="1600" b="1" kern="10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99034">
                <a:tc>
                  <a:txBody>
                    <a:bodyPr/>
                    <a:lstStyle/>
                    <a:p>
                      <a:pPr>
                        <a:spcAft>
                          <a:spcPts val="0"/>
                        </a:spcAft>
                      </a:pPr>
                      <a:r>
                        <a:rPr lang="zh-TW" sz="1600" b="1" kern="100">
                          <a:solidFill>
                            <a:schemeClr val="tx1"/>
                          </a:solidFill>
                          <a:effectLst/>
                        </a:rPr>
                        <a:t>探討臺灣中年人對於未來入住長照機構的意願：整合計畫行為理論及社會資本理論之觀點</a:t>
                      </a:r>
                      <a:endParaRPr lang="zh-TW" sz="1600" b="1" kern="10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zh-TW" sz="1600" b="1" kern="100">
                          <a:solidFill>
                            <a:schemeClr val="tx1"/>
                          </a:solidFill>
                          <a:effectLst/>
                        </a:rPr>
                        <a:t>嘉藥學校財團法人嘉南藥理大學醫務管理系</a:t>
                      </a:r>
                      <a:endParaRPr lang="zh-TW" sz="1600" b="1" kern="10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9518">
                <a:tc>
                  <a:txBody>
                    <a:bodyPr/>
                    <a:lstStyle/>
                    <a:p>
                      <a:pPr>
                        <a:spcAft>
                          <a:spcPts val="0"/>
                        </a:spcAft>
                      </a:pPr>
                      <a:r>
                        <a:rPr lang="zh-TW" sz="1600" b="1" kern="100">
                          <a:solidFill>
                            <a:schemeClr val="tx1"/>
                          </a:solidFill>
                          <a:effectLst/>
                        </a:rPr>
                        <a:t>高血壓、高血糖、高血脂之家庭群聚探討</a:t>
                      </a:r>
                      <a:endParaRPr lang="zh-TW" sz="1600" b="1" kern="10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zh-TW" sz="1600" b="1" kern="100">
                          <a:solidFill>
                            <a:schemeClr val="tx1"/>
                          </a:solidFill>
                          <a:effectLst/>
                        </a:rPr>
                        <a:t>中國醫藥大學醫務管理學系</a:t>
                      </a:r>
                      <a:endParaRPr lang="zh-TW" sz="1600" b="1" kern="10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9518">
                <a:tc>
                  <a:txBody>
                    <a:bodyPr/>
                    <a:lstStyle/>
                    <a:p>
                      <a:pPr>
                        <a:spcAft>
                          <a:spcPts val="0"/>
                        </a:spcAft>
                      </a:pPr>
                      <a:r>
                        <a:rPr lang="zh-TW" sz="1600" b="1" kern="100">
                          <a:solidFill>
                            <a:schemeClr val="tx1"/>
                          </a:solidFill>
                          <a:effectLst/>
                        </a:rPr>
                        <a:t>探討群眾募資之消費者認知與贊助意願研究</a:t>
                      </a:r>
                      <a:endParaRPr lang="zh-TW" sz="1600" b="1" kern="10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zh-TW" sz="1600" b="1" kern="100">
                          <a:solidFill>
                            <a:schemeClr val="tx1"/>
                          </a:solidFill>
                          <a:effectLst/>
                        </a:rPr>
                        <a:t>銘傳大學廣告學系</a:t>
                      </a:r>
                      <a:endParaRPr lang="zh-TW" sz="1600" b="1" kern="10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9518">
                <a:tc>
                  <a:txBody>
                    <a:bodyPr/>
                    <a:lstStyle/>
                    <a:p>
                      <a:pPr>
                        <a:spcAft>
                          <a:spcPts val="0"/>
                        </a:spcAft>
                      </a:pPr>
                      <a:r>
                        <a:rPr lang="zh-TW" sz="1600" b="1" kern="100">
                          <a:solidFill>
                            <a:schemeClr val="tx1"/>
                          </a:solidFill>
                          <a:effectLst/>
                        </a:rPr>
                        <a:t>中高齡喪偶者醫療費用負擔情形問卷統計分析</a:t>
                      </a:r>
                      <a:endParaRPr lang="zh-TW" sz="1600" b="1" kern="10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zh-TW" sz="1600" b="1" kern="100">
                          <a:solidFill>
                            <a:schemeClr val="tx1"/>
                          </a:solidFill>
                          <a:effectLst/>
                        </a:rPr>
                        <a:t>臺北醫學大學醫務管理學研究所</a:t>
                      </a:r>
                      <a:endParaRPr lang="zh-TW" sz="1600" b="1" kern="10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5849">
                <a:tc>
                  <a:txBody>
                    <a:bodyPr/>
                    <a:lstStyle/>
                    <a:p>
                      <a:pPr>
                        <a:spcAft>
                          <a:spcPts val="0"/>
                        </a:spcAft>
                      </a:pPr>
                      <a:r>
                        <a:rPr lang="zh-TW" sz="1600" b="1" kern="100">
                          <a:solidFill>
                            <a:schemeClr val="tx1"/>
                          </a:solidFill>
                          <a:effectLst/>
                        </a:rPr>
                        <a:t>為何「已讀不回」？解讀</a:t>
                      </a:r>
                      <a:r>
                        <a:rPr lang="en-US" sz="1600" b="1" kern="100">
                          <a:solidFill>
                            <a:schemeClr val="tx1"/>
                          </a:solidFill>
                          <a:effectLst/>
                        </a:rPr>
                        <a:t>Line</a:t>
                      </a:r>
                      <a:r>
                        <a:rPr lang="zh-TW" sz="1600" b="1" kern="100">
                          <a:solidFill>
                            <a:schemeClr val="tx1"/>
                          </a:solidFill>
                          <a:effectLst/>
                        </a:rPr>
                        <a:t>通訊軟體使用者溝通不良之現象</a:t>
                      </a:r>
                      <a:endParaRPr lang="zh-TW" sz="1600" b="1" kern="10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zh-TW" sz="1600" b="1" kern="100" dirty="0">
                          <a:solidFill>
                            <a:schemeClr val="tx1"/>
                          </a:solidFill>
                          <a:effectLst/>
                        </a:rPr>
                        <a:t>中國文化大學國際企業管理學系</a:t>
                      </a:r>
                      <a:endParaRPr lang="zh-TW" sz="1600" b="1" kern="100" dirty="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文字方塊 3"/>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39</a:t>
            </a:fld>
            <a:endParaRPr lang="zh-TW" altLang="en-US" sz="1600" dirty="0"/>
          </a:p>
        </p:txBody>
      </p:sp>
    </p:spTree>
    <p:extLst>
      <p:ext uri="{BB962C8B-B14F-4D97-AF65-F5344CB8AC3E}">
        <p14:creationId xmlns:p14="http://schemas.microsoft.com/office/powerpoint/2010/main" val="1917001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學生申請資格</a:t>
            </a:r>
            <a:endParaRPr lang="zh-TW" altLang="en-US" dirty="0"/>
          </a:p>
        </p:txBody>
      </p:sp>
      <p:sp>
        <p:nvSpPr>
          <p:cNvPr id="3" name="內容版面配置區 2"/>
          <p:cNvSpPr>
            <a:spLocks noGrp="1"/>
          </p:cNvSpPr>
          <p:nvPr>
            <p:ph idx="1"/>
          </p:nvPr>
        </p:nvSpPr>
        <p:spPr/>
        <p:txBody>
          <a:bodyPr/>
          <a:lstStyle/>
          <a:p>
            <a:r>
              <a:rPr lang="zh-TW" altLang="en-US" dirty="0" smtClean="0"/>
              <a:t>已獲得指導教授承諾指導研究，</a:t>
            </a:r>
            <a:r>
              <a:rPr lang="zh-TW" altLang="en-US" b="1" dirty="0" smtClean="0">
                <a:solidFill>
                  <a:srgbClr val="FF0000"/>
                </a:solidFill>
              </a:rPr>
              <a:t>學業成績優良</a:t>
            </a:r>
            <a:r>
              <a:rPr lang="zh-TW" altLang="en-US" dirty="0" smtClean="0"/>
              <a:t>，且申請時須具備下列資格之一者：</a:t>
            </a:r>
          </a:p>
          <a:p>
            <a:r>
              <a:rPr lang="en-US" altLang="zh-TW" dirty="0" smtClean="0"/>
              <a:t>1.</a:t>
            </a:r>
            <a:r>
              <a:rPr lang="zh-TW" altLang="en-US" dirty="0" smtClean="0"/>
              <a:t>公私立大學院校</a:t>
            </a:r>
            <a:r>
              <a:rPr lang="zh-TW" altLang="en-US" b="1" dirty="0" smtClean="0">
                <a:solidFill>
                  <a:srgbClr val="FF0000"/>
                </a:solidFill>
              </a:rPr>
              <a:t>二年級以上在學學生</a:t>
            </a:r>
            <a:r>
              <a:rPr lang="zh-TW" altLang="en-US" dirty="0" smtClean="0"/>
              <a:t>。但不得為碩士班及博士班研究生。</a:t>
            </a:r>
          </a:p>
          <a:p>
            <a:r>
              <a:rPr lang="en-US" altLang="zh-TW" dirty="0" smtClean="0"/>
              <a:t>2.</a:t>
            </a:r>
            <a:r>
              <a:rPr lang="zh-TW" altLang="en-US" dirty="0" smtClean="0"/>
              <a:t>公私立專科學校五專制三年級以上或二專制一年級以上在學學生。</a:t>
            </a:r>
            <a:endParaRPr lang="zh-TW" altLang="en-US" dirty="0"/>
          </a:p>
        </p:txBody>
      </p:sp>
      <p:sp>
        <p:nvSpPr>
          <p:cNvPr id="5" name="文字方塊 4"/>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4</a:t>
            </a:fld>
            <a:endParaRPr lang="zh-TW"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圖書館：電子資源系統</a:t>
            </a:r>
            <a:endParaRPr lang="zh-TW" alt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625" t="9630" r="35730" b="35741"/>
          <a:stretch/>
        </p:blipFill>
        <p:spPr bwMode="auto">
          <a:xfrm>
            <a:off x="539552" y="1556792"/>
            <a:ext cx="8208912" cy="5019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40</a:t>
            </a:fld>
            <a:endParaRPr lang="zh-TW" altLang="en-US" sz="1600" dirty="0"/>
          </a:p>
        </p:txBody>
      </p:sp>
    </p:spTree>
    <p:extLst>
      <p:ext uri="{BB962C8B-B14F-4D97-AF65-F5344CB8AC3E}">
        <p14:creationId xmlns:p14="http://schemas.microsoft.com/office/powerpoint/2010/main" val="38263669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8" t="10000" r="49255" b="24643"/>
          <a:stretch/>
        </p:blipFill>
        <p:spPr bwMode="auto">
          <a:xfrm>
            <a:off x="690314" y="651917"/>
            <a:ext cx="8058150" cy="592985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字方塊 2"/>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41</a:t>
            </a:fld>
            <a:endParaRPr lang="zh-TW" altLang="en-US" sz="1600" dirty="0"/>
          </a:p>
        </p:txBody>
      </p:sp>
    </p:spTree>
    <p:extLst>
      <p:ext uri="{BB962C8B-B14F-4D97-AF65-F5344CB8AC3E}">
        <p14:creationId xmlns:p14="http://schemas.microsoft.com/office/powerpoint/2010/main" val="20250412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p:txBody>
          <a:bodyPr/>
          <a:lstStyle/>
          <a:p>
            <a:r>
              <a:rPr lang="zh-TW" altLang="en-US" dirty="0" smtClean="0"/>
              <a:t>研究動機與研究問題怎麼寫</a:t>
            </a:r>
          </a:p>
        </p:txBody>
      </p:sp>
      <p:sp>
        <p:nvSpPr>
          <p:cNvPr id="33795" name="Rectangle 3"/>
          <p:cNvSpPr>
            <a:spLocks noGrp="1"/>
          </p:cNvSpPr>
          <p:nvPr>
            <p:ph idx="1"/>
          </p:nvPr>
        </p:nvSpPr>
        <p:spPr/>
        <p:txBody>
          <a:bodyPr/>
          <a:lstStyle/>
          <a:p>
            <a:r>
              <a:rPr lang="zh-TW" altLang="en-US" dirty="0" smtClean="0"/>
              <a:t>評估重要性的主要來源</a:t>
            </a:r>
            <a:r>
              <a:rPr lang="en-US" altLang="zh-TW" dirty="0" smtClean="0"/>
              <a:t>(</a:t>
            </a:r>
            <a:r>
              <a:rPr lang="zh-TW" altLang="en-US" dirty="0" smtClean="0"/>
              <a:t>重要中的重要</a:t>
            </a:r>
            <a:r>
              <a:rPr lang="en-US" altLang="zh-TW" dirty="0" smtClean="0"/>
              <a:t>)</a:t>
            </a:r>
          </a:p>
          <a:p>
            <a:r>
              <a:rPr lang="zh-TW" altLang="en-US" dirty="0" smtClean="0"/>
              <a:t>強調議題的重要性。</a:t>
            </a:r>
          </a:p>
          <a:p>
            <a:r>
              <a:rPr lang="zh-TW" altLang="en-US" dirty="0" smtClean="0"/>
              <a:t>根據研究架構逐一找出該議題的缺口。</a:t>
            </a:r>
          </a:p>
          <a:p>
            <a:r>
              <a:rPr lang="zh-TW" altLang="en-US" dirty="0" smtClean="0"/>
              <a:t>依序論述此一缺口的價值，進一步仔細討論你研究架構內的每一細節，並說明為何要討論這個細節。</a:t>
            </a:r>
          </a:p>
          <a:p>
            <a:r>
              <a:rPr lang="zh-TW" altLang="en-US" dirty="0" smtClean="0"/>
              <a:t>研究問題：綜合上述缺口，以條列方式簡要地陳述</a:t>
            </a:r>
            <a:r>
              <a:rPr lang="en-US" altLang="zh-TW" dirty="0" smtClean="0"/>
              <a:t>(</a:t>
            </a:r>
            <a:r>
              <a:rPr lang="zh-TW" altLang="en-US" dirty="0" smtClean="0"/>
              <a:t>幾個缺口就有幾個問題</a:t>
            </a:r>
            <a:r>
              <a:rPr lang="en-US" altLang="zh-TW" dirty="0" smtClean="0"/>
              <a:t>)</a:t>
            </a:r>
            <a:r>
              <a:rPr lang="zh-TW" altLang="en-US" dirty="0" smtClean="0"/>
              <a:t>。</a:t>
            </a:r>
          </a:p>
        </p:txBody>
      </p:sp>
      <p:sp>
        <p:nvSpPr>
          <p:cNvPr id="4" name="文字方塊 3"/>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42</a:t>
            </a:fld>
            <a:endParaRPr lang="zh-TW" altLang="en-US" sz="1600" dirty="0"/>
          </a:p>
        </p:txBody>
      </p:sp>
    </p:spTree>
    <p:extLst>
      <p:ext uri="{BB962C8B-B14F-4D97-AF65-F5344CB8AC3E}">
        <p14:creationId xmlns:p14="http://schemas.microsoft.com/office/powerpoint/2010/main" val="357625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ox(in)">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box(in)">
                                      <p:cBhvr>
                                        <p:cTn id="12" dur="5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box(in)">
                                      <p:cBhvr>
                                        <p:cTn id="17" dur="500"/>
                                        <p:tgtEl>
                                          <p:spTgt spid="33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box(in)">
                                      <p:cBhvr>
                                        <p:cTn id="22" dur="500"/>
                                        <p:tgtEl>
                                          <p:spTgt spid="337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3795">
                                            <p:txEl>
                                              <p:pRg st="4" end="4"/>
                                            </p:txEl>
                                          </p:spTgt>
                                        </p:tgtEl>
                                        <p:attrNameLst>
                                          <p:attrName>style.visibility</p:attrName>
                                        </p:attrNameLst>
                                      </p:cBhvr>
                                      <p:to>
                                        <p:strVal val="visible"/>
                                      </p:to>
                                    </p:set>
                                    <p:animEffect transition="in" filter="box(in)">
                                      <p:cBhvr>
                                        <p:cTn id="27" dur="500"/>
                                        <p:tgtEl>
                                          <p:spTgt spid="33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文獻</a:t>
            </a:r>
            <a:r>
              <a:rPr lang="zh-TW" altLang="en-US" b="1" dirty="0" smtClean="0"/>
              <a:t>探討</a:t>
            </a:r>
            <a:r>
              <a:rPr lang="en-US" altLang="zh-TW" b="1" dirty="0" smtClean="0"/>
              <a:t>-</a:t>
            </a:r>
            <a:r>
              <a:rPr lang="zh-TW" altLang="en-US" dirty="0"/>
              <a:t>怎麼寫</a:t>
            </a:r>
            <a:endParaRPr lang="zh-TW" altLang="en-US" b="1" dirty="0"/>
          </a:p>
        </p:txBody>
      </p:sp>
      <p:sp>
        <p:nvSpPr>
          <p:cNvPr id="3" name="內容版面配置區 2"/>
          <p:cNvSpPr>
            <a:spLocks noGrp="1"/>
          </p:cNvSpPr>
          <p:nvPr>
            <p:ph idx="1"/>
          </p:nvPr>
        </p:nvSpPr>
        <p:spPr/>
        <p:txBody>
          <a:bodyPr/>
          <a:lstStyle/>
          <a:p>
            <a:r>
              <a:rPr lang="zh-TW" altLang="en-US" b="1" dirty="0" smtClean="0">
                <a:solidFill>
                  <a:srgbClr val="FF0000"/>
                </a:solidFill>
              </a:rPr>
              <a:t>想</a:t>
            </a:r>
            <a:r>
              <a:rPr lang="zh-TW" altLang="en-US" b="1" dirty="0">
                <a:solidFill>
                  <a:srgbClr val="FF0000"/>
                </a:solidFill>
              </a:rPr>
              <a:t>理解什麼主題：</a:t>
            </a:r>
          </a:p>
          <a:p>
            <a:pPr lvl="1"/>
            <a:r>
              <a:rPr lang="zh-TW" altLang="en-US" dirty="0"/>
              <a:t> </a:t>
            </a:r>
            <a:r>
              <a:rPr lang="zh-TW" altLang="en-US" dirty="0" smtClean="0"/>
              <a:t>緊</a:t>
            </a:r>
            <a:r>
              <a:rPr lang="zh-TW" altLang="en-US" dirty="0"/>
              <a:t>扣題目旨趣、問題</a:t>
            </a:r>
            <a:r>
              <a:rPr lang="zh-TW" altLang="en-US" dirty="0" smtClean="0"/>
              <a:t>意識。</a:t>
            </a:r>
            <a:endParaRPr lang="zh-TW" altLang="en-US" dirty="0"/>
          </a:p>
          <a:p>
            <a:r>
              <a:rPr lang="zh-TW" altLang="en-US" b="1" dirty="0">
                <a:solidFill>
                  <a:srgbClr val="FF0000"/>
                </a:solidFill>
              </a:rPr>
              <a:t>有哪些知識可以回應問題呢？</a:t>
            </a:r>
          </a:p>
          <a:p>
            <a:pPr lvl="1"/>
            <a:r>
              <a:rPr lang="zh-TW" altLang="en-US" dirty="0" smtClean="0"/>
              <a:t>蒐集</a:t>
            </a:r>
            <a:r>
              <a:rPr lang="zh-TW" altLang="en-US" dirty="0"/>
              <a:t>現有</a:t>
            </a:r>
            <a:r>
              <a:rPr lang="zh-TW" altLang="en-US" dirty="0" smtClean="0"/>
              <a:t>文獻。</a:t>
            </a:r>
            <a:endParaRPr lang="zh-TW" altLang="en-US" dirty="0"/>
          </a:p>
          <a:p>
            <a:r>
              <a:rPr lang="zh-TW" altLang="en-US" b="1" dirty="0">
                <a:solidFill>
                  <a:srgbClr val="FF0000"/>
                </a:solidFill>
              </a:rPr>
              <a:t>文獻</a:t>
            </a:r>
            <a:r>
              <a:rPr lang="zh-TW" altLang="en-US" b="1" dirty="0" smtClean="0">
                <a:solidFill>
                  <a:srgbClr val="FF0000"/>
                </a:solidFill>
              </a:rPr>
              <a:t>回饋與反</a:t>
            </a:r>
            <a:r>
              <a:rPr lang="zh-TW" altLang="en-US" b="1" dirty="0" smtClean="0">
                <a:solidFill>
                  <a:srgbClr val="FF0000"/>
                </a:solidFill>
              </a:rPr>
              <a:t>思</a:t>
            </a:r>
            <a:r>
              <a:rPr lang="en-US" altLang="zh-TW" dirty="0" smtClean="0"/>
              <a:t>-</a:t>
            </a:r>
            <a:r>
              <a:rPr lang="zh-TW" altLang="en-US" dirty="0" smtClean="0"/>
              <a:t>引用的文獻與研究關聯</a:t>
            </a:r>
            <a:r>
              <a:rPr lang="en-US" altLang="zh-TW" dirty="0" smtClean="0"/>
              <a:t>/</a:t>
            </a:r>
            <a:r>
              <a:rPr lang="zh-TW" altLang="en-US" dirty="0" smtClean="0"/>
              <a:t>幫助</a:t>
            </a:r>
            <a:endParaRPr lang="en-US" altLang="zh-TW" dirty="0" smtClean="0"/>
          </a:p>
          <a:p>
            <a:pPr lvl="1"/>
            <a:r>
              <a:rPr lang="zh-TW" altLang="en-US" dirty="0" smtClean="0"/>
              <a:t>加入</a:t>
            </a:r>
            <a:r>
              <a:rPr lang="zh-TW" altLang="en-US" dirty="0"/>
              <a:t>個人觀點、評述與</a:t>
            </a:r>
            <a:r>
              <a:rPr lang="zh-TW" altLang="en-US" dirty="0" smtClean="0"/>
              <a:t>討論</a:t>
            </a:r>
            <a:r>
              <a:rPr lang="zh-TW" altLang="en-US" dirty="0" smtClean="0"/>
              <a:t>。</a:t>
            </a:r>
            <a:endParaRPr lang="en-US" altLang="zh-TW" dirty="0" smtClean="0"/>
          </a:p>
          <a:p>
            <a:pPr lvl="1"/>
            <a:r>
              <a:rPr lang="zh-TW" altLang="en-US" b="1" dirty="0">
                <a:solidFill>
                  <a:srgbClr val="FF0000"/>
                </a:solidFill>
              </a:rPr>
              <a:t>寫不</a:t>
            </a:r>
            <a:r>
              <a:rPr lang="zh-TW" altLang="en-US" b="1" dirty="0" smtClean="0">
                <a:solidFill>
                  <a:srgbClr val="FF0000"/>
                </a:solidFill>
              </a:rPr>
              <a:t>出來</a:t>
            </a:r>
            <a:r>
              <a:rPr lang="en-US" altLang="zh-TW" dirty="0" smtClean="0">
                <a:sym typeface="Wingdings" panose="05000000000000000000" pitchFamily="2" charset="2"/>
              </a:rPr>
              <a:t></a:t>
            </a:r>
            <a:r>
              <a:rPr lang="zh-TW" altLang="en-US" dirty="0" smtClean="0">
                <a:sym typeface="Wingdings" panose="05000000000000000000" pitchFamily="2" charset="2"/>
              </a:rPr>
              <a:t>表示資料蒐集不夠</a:t>
            </a:r>
            <a:endParaRPr lang="zh-TW" altLang="en-US" dirty="0"/>
          </a:p>
        </p:txBody>
      </p:sp>
      <p:sp>
        <p:nvSpPr>
          <p:cNvPr id="4" name="文字方塊 3"/>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43</a:t>
            </a:fld>
            <a:endParaRPr lang="zh-TW" altLang="en-US" sz="1600" dirty="0"/>
          </a:p>
        </p:txBody>
      </p:sp>
    </p:spTree>
    <p:extLst>
      <p:ext uri="{BB962C8B-B14F-4D97-AF65-F5344CB8AC3E}">
        <p14:creationId xmlns:p14="http://schemas.microsoft.com/office/powerpoint/2010/main" val="24802984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zh-TW" altLang="en-US" b="1" dirty="0"/>
              <a:t>文獻探討</a:t>
            </a:r>
            <a:r>
              <a:rPr lang="en-US" altLang="zh-TW" b="1" dirty="0"/>
              <a:t>-</a:t>
            </a:r>
            <a:r>
              <a:rPr lang="zh-TW" altLang="en-US" dirty="0"/>
              <a:t>怎麼寫</a:t>
            </a:r>
            <a:endParaRPr lang="en-US" altLang="en-US" b="1" dirty="0" smtClean="0">
              <a:solidFill>
                <a:srgbClr val="FF0000"/>
              </a:solidFill>
              <a:cs typeface="Times New Roman" pitchFamily="18" charset="0"/>
            </a:endParaRPr>
          </a:p>
        </p:txBody>
      </p:sp>
      <p:sp>
        <p:nvSpPr>
          <p:cNvPr id="5123" name="Rectangle 3"/>
          <p:cNvSpPr>
            <a:spLocks noGrp="1" noChangeArrowheads="1"/>
          </p:cNvSpPr>
          <p:nvPr>
            <p:ph idx="1"/>
          </p:nvPr>
        </p:nvSpPr>
        <p:spPr>
          <a:xfrm>
            <a:off x="467544" y="1700809"/>
            <a:ext cx="8229600" cy="2448272"/>
          </a:xfrm>
        </p:spPr>
        <p:txBody>
          <a:bodyPr/>
          <a:lstStyle/>
          <a:p>
            <a:pPr eaLnBrk="1" hangingPunct="1">
              <a:defRPr/>
            </a:pPr>
            <a:r>
              <a:rPr lang="zh-TW" altLang="en-US" b="1" dirty="0" smtClean="0">
                <a:latin typeface="Times New Roman" pitchFamily="18" charset="0"/>
                <a:ea typeface="標楷體" pitchFamily="65" charset="-120"/>
                <a:cs typeface="Times New Roman" pitchFamily="18" charset="0"/>
              </a:rPr>
              <a:t>站在巨人的肩膀上看得更高更遠</a:t>
            </a:r>
            <a:endParaRPr lang="en-US" altLang="zh-TW" b="1" dirty="0" smtClean="0">
              <a:latin typeface="Times New Roman" pitchFamily="18" charset="0"/>
              <a:ea typeface="標楷體" pitchFamily="65" charset="-120"/>
              <a:cs typeface="Times New Roman" pitchFamily="18" charset="0"/>
            </a:endParaRPr>
          </a:p>
          <a:p>
            <a:pPr eaLnBrk="1" hangingPunct="1">
              <a:defRPr/>
            </a:pPr>
            <a:r>
              <a:rPr lang="zh-TW" altLang="en-US" b="1" dirty="0" smtClean="0">
                <a:latin typeface="Times New Roman" pitchFamily="18" charset="0"/>
                <a:ea typeface="標楷體" pitchFamily="65" charset="-120"/>
                <a:cs typeface="Times New Roman" pitchFamily="18" charset="0"/>
              </a:rPr>
              <a:t>如何</a:t>
            </a:r>
            <a:r>
              <a:rPr lang="zh-TW" altLang="en-US" b="1" dirty="0">
                <a:latin typeface="Times New Roman" pitchFamily="18" charset="0"/>
                <a:ea typeface="標楷體" pitchFamily="65" charset="-120"/>
                <a:cs typeface="Times New Roman" pitchFamily="18" charset="0"/>
              </a:rPr>
              <a:t>找文獻</a:t>
            </a:r>
          </a:p>
          <a:p>
            <a:pPr marL="857250" lvl="1" indent="-457200" eaLnBrk="1" hangingPunct="1">
              <a:defRPr/>
            </a:pPr>
            <a:r>
              <a:rPr lang="zh-TW" altLang="en-US" b="1" dirty="0" smtClean="0">
                <a:solidFill>
                  <a:srgbClr val="A50021"/>
                </a:solidFill>
                <a:latin typeface="Times New Roman" pitchFamily="18" charset="0"/>
                <a:ea typeface="標楷體" pitchFamily="65" charset="-120"/>
                <a:cs typeface="Times New Roman" pitchFamily="18" charset="0"/>
              </a:rPr>
              <a:t>校內中文期刊全文「</a:t>
            </a:r>
            <a:r>
              <a:rPr lang="zh-TW" altLang="en-US" b="1" dirty="0">
                <a:solidFill>
                  <a:srgbClr val="A50021"/>
                </a:solidFill>
                <a:latin typeface="Times New Roman" pitchFamily="18" charset="0"/>
                <a:ea typeface="標楷體" pitchFamily="65" charset="-120"/>
                <a:cs typeface="Times New Roman" pitchFamily="18" charset="0"/>
              </a:rPr>
              <a:t>華藝線上圖書館</a:t>
            </a:r>
            <a:r>
              <a:rPr lang="zh-TW" altLang="en-US" b="1" dirty="0" smtClean="0">
                <a:solidFill>
                  <a:srgbClr val="A50021"/>
                </a:solidFill>
                <a:latin typeface="Times New Roman" pitchFamily="18" charset="0"/>
                <a:ea typeface="標楷體" pitchFamily="65" charset="-120"/>
                <a:cs typeface="Times New Roman" pitchFamily="18" charset="0"/>
              </a:rPr>
              <a:t>」</a:t>
            </a:r>
            <a:endParaRPr lang="en-US" altLang="zh-TW" b="1" dirty="0" smtClean="0">
              <a:solidFill>
                <a:srgbClr val="A50021"/>
              </a:solidFill>
              <a:latin typeface="Times New Roman" pitchFamily="18" charset="0"/>
              <a:ea typeface="標楷體" pitchFamily="65" charset="-120"/>
              <a:cs typeface="Times New Roman" pitchFamily="18" charset="0"/>
            </a:endParaRPr>
          </a:p>
          <a:p>
            <a:pPr marL="857250" lvl="1" indent="-457200" eaLnBrk="1" hangingPunct="1">
              <a:defRPr/>
            </a:pPr>
            <a:r>
              <a:rPr lang="zh-TW" altLang="en-US" b="1" dirty="0">
                <a:solidFill>
                  <a:srgbClr val="A50021"/>
                </a:solidFill>
                <a:cs typeface="Times New Roman" pitchFamily="18" charset="0"/>
              </a:rPr>
              <a:t>先</a:t>
            </a:r>
            <a:r>
              <a:rPr lang="zh-TW" altLang="en-US" b="1" dirty="0" smtClean="0">
                <a:solidFill>
                  <a:srgbClr val="A50021"/>
                </a:solidFill>
                <a:cs typeface="Times New Roman" pitchFamily="18" charset="0"/>
              </a:rPr>
              <a:t>登入校內圖書館電子資源資料庫</a:t>
            </a:r>
            <a:endParaRPr lang="en-US" altLang="zh-TW" b="1" dirty="0" smtClean="0">
              <a:solidFill>
                <a:srgbClr val="A50021"/>
              </a:solidFill>
              <a:latin typeface="Times New Roman" pitchFamily="18" charset="0"/>
              <a:ea typeface="標楷體" pitchFamily="65" charset="-120"/>
              <a:cs typeface="Times New Roman" pitchFamily="18" charset="0"/>
            </a:endParaRPr>
          </a:p>
          <a:p>
            <a:pPr marL="857250" lvl="1" indent="-457200" eaLnBrk="1" hangingPunct="1">
              <a:defRPr/>
            </a:pPr>
            <a:r>
              <a:rPr lang="zh-TW" altLang="en-US" b="1" dirty="0" smtClean="0">
                <a:latin typeface="Times New Roman" pitchFamily="18" charset="0"/>
                <a:ea typeface="標楷體" pitchFamily="65" charset="-120"/>
                <a:cs typeface="Times New Roman" pitchFamily="18" charset="0"/>
              </a:rPr>
              <a:t>（在學校網域登入，可免費下載全文）</a:t>
            </a:r>
            <a:r>
              <a:rPr lang="en-US" altLang="zh-TW" b="1" dirty="0" smtClean="0">
                <a:solidFill>
                  <a:schemeClr val="accent5">
                    <a:lumMod val="50000"/>
                  </a:schemeClr>
                </a:solidFill>
                <a:latin typeface="Times New Roman" pitchFamily="18" charset="0"/>
                <a:ea typeface="標楷體" pitchFamily="65" charset="-120"/>
                <a:cs typeface="Times New Roman" pitchFamily="18" charset="0"/>
                <a:hlinkClick r:id="rId3"/>
              </a:rPr>
              <a:t>http</a:t>
            </a:r>
            <a:r>
              <a:rPr lang="en-US" altLang="zh-TW" b="1" dirty="0">
                <a:solidFill>
                  <a:schemeClr val="accent5">
                    <a:lumMod val="50000"/>
                  </a:schemeClr>
                </a:solidFill>
                <a:latin typeface="Times New Roman" pitchFamily="18" charset="0"/>
                <a:ea typeface="標楷體" pitchFamily="65" charset="-120"/>
                <a:cs typeface="Times New Roman" pitchFamily="18" charset="0"/>
                <a:hlinkClick r:id="rId3"/>
              </a:rPr>
              <a:t>://erm.lib.mcu.edu.tw/cgi-bin/er/browse.cgi</a:t>
            </a:r>
            <a:endParaRPr lang="zh-TW" altLang="en-US" b="1" dirty="0">
              <a:solidFill>
                <a:schemeClr val="accent5">
                  <a:lumMod val="50000"/>
                </a:schemeClr>
              </a:solidFill>
              <a:latin typeface="Times New Roman" pitchFamily="18" charset="0"/>
              <a:ea typeface="標楷體" pitchFamily="65" charset="-120"/>
              <a:cs typeface="Times New Roman" pitchFamily="18" charset="0"/>
            </a:endParaRPr>
          </a:p>
          <a:p>
            <a:pPr marL="857250" lvl="1" indent="-457200" eaLnBrk="1" hangingPunct="1">
              <a:defRPr/>
            </a:pPr>
            <a:endParaRPr lang="zh-TW" altLang="en-US" dirty="0">
              <a:latin typeface="Times New Roman" pitchFamily="18" charset="0"/>
              <a:ea typeface="標楷體" pitchFamily="65" charset="-120"/>
              <a:cs typeface="Times New Roman" pitchFamily="18" charset="0"/>
            </a:endParaRPr>
          </a:p>
        </p:txBody>
      </p:sp>
      <p:sp>
        <p:nvSpPr>
          <p:cNvPr id="4" name="文字方塊 3"/>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44</a:t>
            </a:fld>
            <a:endParaRPr lang="zh-TW" altLang="en-US" sz="1600" dirty="0"/>
          </a:p>
        </p:txBody>
      </p:sp>
    </p:spTree>
    <p:extLst>
      <p:ext uri="{BB962C8B-B14F-4D97-AF65-F5344CB8AC3E}">
        <p14:creationId xmlns:p14="http://schemas.microsoft.com/office/powerpoint/2010/main" val="130001319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zh-TW" altLang="en-US" b="1" dirty="0"/>
              <a:t>文獻探討</a:t>
            </a:r>
            <a:r>
              <a:rPr lang="en-US" altLang="zh-TW" b="1" dirty="0"/>
              <a:t>-</a:t>
            </a:r>
            <a:r>
              <a:rPr lang="zh-TW" altLang="en-US" dirty="0"/>
              <a:t>怎麼寫</a:t>
            </a:r>
            <a:endParaRPr lang="en-US" altLang="en-US" b="1" dirty="0" smtClean="0">
              <a:solidFill>
                <a:srgbClr val="FF0000"/>
              </a:solidFill>
              <a:cs typeface="Times New Roman" pitchFamily="18" charset="0"/>
            </a:endParaRPr>
          </a:p>
        </p:txBody>
      </p:sp>
      <p:sp>
        <p:nvSpPr>
          <p:cNvPr id="5123" name="Rectangle 3"/>
          <p:cNvSpPr>
            <a:spLocks noGrp="1" noChangeArrowheads="1"/>
          </p:cNvSpPr>
          <p:nvPr>
            <p:ph idx="1"/>
          </p:nvPr>
        </p:nvSpPr>
        <p:spPr>
          <a:xfrm>
            <a:off x="467544" y="1700808"/>
            <a:ext cx="8229600" cy="4248471"/>
          </a:xfrm>
        </p:spPr>
        <p:txBody>
          <a:bodyPr/>
          <a:lstStyle/>
          <a:p>
            <a:pPr marL="857250" lvl="1" indent="-457200" eaLnBrk="1" hangingPunct="1">
              <a:defRPr/>
            </a:pPr>
            <a:r>
              <a:rPr lang="zh-TW" altLang="en-US" dirty="0" smtClean="0">
                <a:latin typeface="Times New Roman" pitchFamily="18" charset="0"/>
                <a:ea typeface="標楷體" pitchFamily="65" charset="-120"/>
                <a:cs typeface="Times New Roman" pitchFamily="18" charset="0"/>
              </a:rPr>
              <a:t>台灣碩博士論文</a:t>
            </a:r>
            <a:r>
              <a:rPr lang="en-US" altLang="zh-TW" dirty="0">
                <a:cs typeface="Times New Roman" pitchFamily="18" charset="0"/>
              </a:rPr>
              <a:t>(</a:t>
            </a:r>
            <a:r>
              <a:rPr lang="zh-TW" altLang="en-US" dirty="0">
                <a:cs typeface="Times New Roman" pitchFamily="18" charset="0"/>
              </a:rPr>
              <a:t>國圖</a:t>
            </a:r>
            <a:r>
              <a:rPr lang="en-US" altLang="zh-TW" dirty="0" smtClean="0">
                <a:cs typeface="Times New Roman" pitchFamily="18" charset="0"/>
              </a:rPr>
              <a:t>)</a:t>
            </a:r>
            <a:endParaRPr lang="en-US" altLang="zh-TW" dirty="0" smtClean="0">
              <a:latin typeface="Times New Roman" pitchFamily="18" charset="0"/>
              <a:ea typeface="標楷體" pitchFamily="65" charset="-120"/>
              <a:cs typeface="Times New Roman" pitchFamily="18" charset="0"/>
            </a:endParaRPr>
          </a:p>
          <a:p>
            <a:pPr marL="1257300" lvl="2" indent="-457200" eaLnBrk="1" hangingPunct="1">
              <a:defRPr/>
            </a:pPr>
            <a:r>
              <a:rPr lang="en-US" altLang="zh-TW" dirty="0">
                <a:cs typeface="Times New Roman" pitchFamily="18" charset="0"/>
                <a:hlinkClick r:id="rId3"/>
              </a:rPr>
              <a:t>http://</a:t>
            </a:r>
            <a:r>
              <a:rPr lang="en-US" altLang="zh-TW" dirty="0" smtClean="0">
                <a:cs typeface="Times New Roman" pitchFamily="18" charset="0"/>
                <a:hlinkClick r:id="rId3"/>
              </a:rPr>
              <a:t>ndltd.ncl.edu.tw/cgi-bin/gs32/gsweb.cgi/ccd=y6m6nC/login?jstimes=2&amp;loadingjs=1&amp;o=dwebmge&amp;ssoauth=1&amp;cache=1481099675573</a:t>
            </a:r>
            <a:endParaRPr lang="en-US" altLang="zh-TW" dirty="0" smtClean="0">
              <a:latin typeface="Times New Roman" pitchFamily="18" charset="0"/>
              <a:ea typeface="標楷體" pitchFamily="65" charset="-120"/>
              <a:cs typeface="Times New Roman" pitchFamily="18" charset="0"/>
            </a:endParaRPr>
          </a:p>
          <a:p>
            <a:pPr marL="857250" lvl="1" indent="-457200" eaLnBrk="1" hangingPunct="1">
              <a:defRPr/>
            </a:pPr>
            <a:r>
              <a:rPr lang="zh-TW" altLang="en-US" dirty="0" smtClean="0">
                <a:latin typeface="Times New Roman" pitchFamily="18" charset="0"/>
                <a:ea typeface="標楷體" pitchFamily="65" charset="-120"/>
                <a:cs typeface="Times New Roman" pitchFamily="18" charset="0"/>
              </a:rPr>
              <a:t>台灣期刊論文</a:t>
            </a:r>
            <a:r>
              <a:rPr lang="en-US" altLang="zh-TW" dirty="0" smtClean="0">
                <a:latin typeface="Times New Roman" pitchFamily="18" charset="0"/>
                <a:ea typeface="標楷體" pitchFamily="65" charset="-120"/>
                <a:cs typeface="Times New Roman" pitchFamily="18" charset="0"/>
              </a:rPr>
              <a:t>(</a:t>
            </a:r>
            <a:r>
              <a:rPr lang="zh-TW" altLang="en-US" dirty="0" smtClean="0">
                <a:latin typeface="Times New Roman" pitchFamily="18" charset="0"/>
                <a:ea typeface="標楷體" pitchFamily="65" charset="-120"/>
                <a:cs typeface="Times New Roman" pitchFamily="18" charset="0"/>
              </a:rPr>
              <a:t>國圖</a:t>
            </a:r>
            <a:r>
              <a:rPr lang="en-US" altLang="zh-TW" dirty="0" smtClean="0">
                <a:latin typeface="Times New Roman" pitchFamily="18" charset="0"/>
                <a:ea typeface="標楷體" pitchFamily="65" charset="-120"/>
                <a:cs typeface="Times New Roman" pitchFamily="18" charset="0"/>
              </a:rPr>
              <a:t>)</a:t>
            </a:r>
          </a:p>
          <a:p>
            <a:pPr marL="1257300" lvl="2" indent="-457200" eaLnBrk="1" hangingPunct="1">
              <a:defRPr/>
            </a:pPr>
            <a:r>
              <a:rPr lang="en-US" altLang="zh-TW" dirty="0">
                <a:cs typeface="Times New Roman" pitchFamily="18" charset="0"/>
                <a:hlinkClick r:id="rId4"/>
              </a:rPr>
              <a:t>http://</a:t>
            </a:r>
            <a:r>
              <a:rPr lang="en-US" altLang="zh-TW" dirty="0" smtClean="0">
                <a:cs typeface="Times New Roman" pitchFamily="18" charset="0"/>
                <a:hlinkClick r:id="rId4"/>
              </a:rPr>
              <a:t>readopac3.ncl.edu.tw/nclJournal/search/search.jsp?search_type=sim&amp;la=ch</a:t>
            </a:r>
            <a:endParaRPr lang="en-US" altLang="zh-TW" dirty="0" smtClean="0">
              <a:cs typeface="Times New Roman" pitchFamily="18" charset="0"/>
            </a:endParaRPr>
          </a:p>
          <a:p>
            <a:pPr marL="857250" lvl="1" indent="-457200" eaLnBrk="1" hangingPunct="1">
              <a:defRPr/>
            </a:pPr>
            <a:endParaRPr lang="en-US" altLang="zh-TW" dirty="0" smtClean="0">
              <a:latin typeface="Times New Roman" pitchFamily="18" charset="0"/>
              <a:ea typeface="標楷體" pitchFamily="65" charset="-120"/>
              <a:cs typeface="Times New Roman" pitchFamily="18" charset="0"/>
            </a:endParaRPr>
          </a:p>
          <a:p>
            <a:pPr marL="857250" lvl="1" indent="-457200" eaLnBrk="1" hangingPunct="1">
              <a:defRPr/>
            </a:pPr>
            <a:endParaRPr lang="zh-TW" altLang="en-US" dirty="0">
              <a:latin typeface="Times New Roman" pitchFamily="18" charset="0"/>
              <a:ea typeface="標楷體" pitchFamily="65" charset="-120"/>
              <a:cs typeface="Times New Roman" pitchFamily="18" charset="0"/>
            </a:endParaRPr>
          </a:p>
        </p:txBody>
      </p:sp>
      <p:sp>
        <p:nvSpPr>
          <p:cNvPr id="4" name="文字方塊 3"/>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45</a:t>
            </a:fld>
            <a:endParaRPr lang="zh-TW" altLang="en-US" sz="1600" dirty="0"/>
          </a:p>
        </p:txBody>
      </p:sp>
    </p:spTree>
    <p:extLst>
      <p:ext uri="{BB962C8B-B14F-4D97-AF65-F5344CB8AC3E}">
        <p14:creationId xmlns:p14="http://schemas.microsoft.com/office/powerpoint/2010/main" val="363778609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研究方法</a:t>
            </a:r>
            <a:r>
              <a:rPr lang="en-US" altLang="zh-TW" b="1" dirty="0" smtClean="0"/>
              <a:t>-</a:t>
            </a:r>
            <a:r>
              <a:rPr lang="zh-TW" altLang="en-US" dirty="0" smtClean="0"/>
              <a:t>怎麼寫</a:t>
            </a:r>
            <a:endParaRPr lang="zh-TW" altLang="en-US" dirty="0"/>
          </a:p>
        </p:txBody>
      </p:sp>
      <p:sp>
        <p:nvSpPr>
          <p:cNvPr id="3" name="內容版面配置區 2"/>
          <p:cNvSpPr>
            <a:spLocks noGrp="1"/>
          </p:cNvSpPr>
          <p:nvPr>
            <p:ph idx="1"/>
          </p:nvPr>
        </p:nvSpPr>
        <p:spPr/>
        <p:txBody>
          <a:bodyPr/>
          <a:lstStyle/>
          <a:p>
            <a:r>
              <a:rPr lang="zh-TW" altLang="en-US" dirty="0" smtClean="0"/>
              <a:t>研究</a:t>
            </a:r>
            <a:r>
              <a:rPr lang="zh-TW" altLang="en-US" dirty="0"/>
              <a:t>方法需能對應</a:t>
            </a:r>
            <a:r>
              <a:rPr lang="zh-TW" altLang="en-US" b="1" dirty="0">
                <a:solidFill>
                  <a:srgbClr val="7030A0"/>
                </a:solidFill>
              </a:rPr>
              <a:t>問題、文獻</a:t>
            </a:r>
            <a:r>
              <a:rPr lang="zh-TW" altLang="en-US" dirty="0" smtClean="0"/>
              <a:t>資料</a:t>
            </a:r>
            <a:endParaRPr lang="zh-TW" altLang="en-US" dirty="0"/>
          </a:p>
          <a:p>
            <a:r>
              <a:rPr lang="zh-TW" altLang="en-US" dirty="0" smtClean="0"/>
              <a:t>舉例</a:t>
            </a:r>
            <a:r>
              <a:rPr lang="zh-TW" altLang="en-US" dirty="0"/>
              <a:t>：</a:t>
            </a:r>
          </a:p>
          <a:p>
            <a:pPr lvl="1"/>
            <a:r>
              <a:rPr lang="en-US" altLang="zh-TW" dirty="0" smtClean="0"/>
              <a:t>1</a:t>
            </a:r>
            <a:r>
              <a:rPr lang="en-US" altLang="zh-TW" dirty="0"/>
              <a:t>. </a:t>
            </a:r>
            <a:r>
              <a:rPr lang="zh-TW" altLang="en-US" dirty="0"/>
              <a:t>說明操作化歷程</a:t>
            </a:r>
          </a:p>
          <a:p>
            <a:pPr lvl="1"/>
            <a:r>
              <a:rPr lang="en-US" altLang="zh-TW" dirty="0" smtClean="0"/>
              <a:t>2</a:t>
            </a:r>
            <a:r>
              <a:rPr lang="en-US" altLang="zh-TW" dirty="0"/>
              <a:t>. </a:t>
            </a:r>
            <a:r>
              <a:rPr lang="zh-TW" altLang="en-US" dirty="0"/>
              <a:t>問卷設計：李克特量表等</a:t>
            </a:r>
          </a:p>
          <a:p>
            <a:pPr lvl="1"/>
            <a:r>
              <a:rPr lang="en-US" altLang="zh-TW" dirty="0" smtClean="0"/>
              <a:t>3</a:t>
            </a:r>
            <a:r>
              <a:rPr lang="en-US" altLang="zh-TW" dirty="0"/>
              <a:t>. </a:t>
            </a:r>
            <a:r>
              <a:rPr lang="zh-TW" altLang="en-US" dirty="0"/>
              <a:t>訪談大綱設計：深度訪談大綱</a:t>
            </a:r>
          </a:p>
          <a:p>
            <a:pPr lvl="1"/>
            <a:r>
              <a:rPr lang="en-US" altLang="zh-TW" dirty="0" smtClean="0"/>
              <a:t>4</a:t>
            </a:r>
            <a:r>
              <a:rPr lang="en-US" altLang="zh-TW" dirty="0"/>
              <a:t>. </a:t>
            </a:r>
            <a:r>
              <a:rPr lang="zh-TW" altLang="en-US" dirty="0"/>
              <a:t>實驗法設計：實驗組、控制組</a:t>
            </a:r>
          </a:p>
          <a:p>
            <a:pPr lvl="1"/>
            <a:r>
              <a:rPr lang="en-US" altLang="zh-TW" dirty="0" smtClean="0"/>
              <a:t>5</a:t>
            </a:r>
            <a:r>
              <a:rPr lang="en-US" altLang="zh-TW" dirty="0"/>
              <a:t>. </a:t>
            </a:r>
            <a:r>
              <a:rPr lang="zh-TW" altLang="en-US" dirty="0"/>
              <a:t>次級資料分析：政府單位的公開調查</a:t>
            </a:r>
            <a:r>
              <a:rPr lang="zh-TW" altLang="en-US" dirty="0" smtClean="0"/>
              <a:t>等</a:t>
            </a:r>
            <a:endParaRPr lang="en-US" altLang="zh-TW" dirty="0" smtClean="0"/>
          </a:p>
          <a:p>
            <a:pPr lvl="1"/>
            <a:r>
              <a:rPr lang="zh-TW" altLang="en-US" b="1" dirty="0" smtClean="0">
                <a:solidFill>
                  <a:srgbClr val="FF0000"/>
                </a:solidFill>
              </a:rPr>
              <a:t>題目</a:t>
            </a:r>
            <a:r>
              <a:rPr lang="en-US" altLang="zh-TW" b="1" dirty="0" smtClean="0">
                <a:solidFill>
                  <a:srgbClr val="FF0000"/>
                </a:solidFill>
                <a:sym typeface="Wingdings" panose="05000000000000000000" pitchFamily="2" charset="2"/>
              </a:rPr>
              <a:t></a:t>
            </a:r>
            <a:r>
              <a:rPr lang="zh-TW" altLang="en-US" b="1" dirty="0" smtClean="0">
                <a:solidFill>
                  <a:srgbClr val="FF0000"/>
                </a:solidFill>
                <a:sym typeface="Wingdings" panose="05000000000000000000" pitchFamily="2" charset="2"/>
              </a:rPr>
              <a:t>研究目的</a:t>
            </a:r>
            <a:r>
              <a:rPr lang="en-US" altLang="zh-TW" b="1" dirty="0" smtClean="0">
                <a:solidFill>
                  <a:srgbClr val="FF0000"/>
                </a:solidFill>
                <a:sym typeface="Wingdings" panose="05000000000000000000" pitchFamily="2" charset="2"/>
              </a:rPr>
              <a:t></a:t>
            </a:r>
            <a:r>
              <a:rPr lang="zh-TW" altLang="en-US" b="1" dirty="0" smtClean="0">
                <a:solidFill>
                  <a:srgbClr val="FF0000"/>
                </a:solidFill>
                <a:sym typeface="Wingdings" panose="05000000000000000000" pitchFamily="2" charset="2"/>
              </a:rPr>
              <a:t>研究文獻</a:t>
            </a:r>
            <a:r>
              <a:rPr lang="en-US" altLang="zh-TW" b="1" dirty="0" smtClean="0">
                <a:solidFill>
                  <a:srgbClr val="FF0000"/>
                </a:solidFill>
                <a:sym typeface="Wingdings" panose="05000000000000000000" pitchFamily="2" charset="2"/>
              </a:rPr>
              <a:t></a:t>
            </a:r>
            <a:r>
              <a:rPr lang="zh-TW" altLang="en-US" b="1" dirty="0" smtClean="0">
                <a:solidFill>
                  <a:srgbClr val="FF0000"/>
                </a:solidFill>
                <a:sym typeface="Wingdings" panose="05000000000000000000" pitchFamily="2" charset="2"/>
              </a:rPr>
              <a:t>研究方法</a:t>
            </a:r>
            <a:r>
              <a:rPr lang="en-US" altLang="zh-TW" b="1" dirty="0" smtClean="0">
                <a:solidFill>
                  <a:srgbClr val="7030A0"/>
                </a:solidFill>
                <a:sym typeface="Wingdings" panose="05000000000000000000" pitchFamily="2" charset="2"/>
              </a:rPr>
              <a:t>(</a:t>
            </a:r>
            <a:r>
              <a:rPr lang="zh-TW" altLang="en-US" b="1" dirty="0" smtClean="0">
                <a:solidFill>
                  <a:srgbClr val="7030A0"/>
                </a:solidFill>
                <a:sym typeface="Wingdings" panose="05000000000000000000" pitchFamily="2" charset="2"/>
              </a:rPr>
              <a:t>賓果</a:t>
            </a:r>
            <a:r>
              <a:rPr lang="en-US" altLang="zh-TW" b="1" dirty="0" smtClean="0">
                <a:solidFill>
                  <a:srgbClr val="7030A0"/>
                </a:solidFill>
                <a:sym typeface="Wingdings" panose="05000000000000000000" pitchFamily="2" charset="2"/>
              </a:rPr>
              <a:t>)</a:t>
            </a:r>
            <a:endParaRPr lang="zh-TW" altLang="en-US" b="1" dirty="0">
              <a:solidFill>
                <a:srgbClr val="7030A0"/>
              </a:solidFill>
            </a:endParaRPr>
          </a:p>
          <a:p>
            <a:endParaRPr lang="zh-TW" altLang="en-US" dirty="0"/>
          </a:p>
        </p:txBody>
      </p:sp>
      <p:sp>
        <p:nvSpPr>
          <p:cNvPr id="4" name="文字方塊 3"/>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46</a:t>
            </a:fld>
            <a:endParaRPr lang="zh-TW" altLang="en-US" sz="1600" dirty="0"/>
          </a:p>
        </p:txBody>
      </p:sp>
    </p:spTree>
    <p:extLst>
      <p:ext uri="{BB962C8B-B14F-4D97-AF65-F5344CB8AC3E}">
        <p14:creationId xmlns:p14="http://schemas.microsoft.com/office/powerpoint/2010/main" val="3925290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選定研究方法</a:t>
            </a:r>
            <a:endParaRPr lang="zh-TW" altLang="en-US" b="1" dirty="0"/>
          </a:p>
        </p:txBody>
      </p:sp>
      <p:sp>
        <p:nvSpPr>
          <p:cNvPr id="3" name="內容版面配置區 2"/>
          <p:cNvSpPr>
            <a:spLocks noGrp="1"/>
          </p:cNvSpPr>
          <p:nvPr>
            <p:ph idx="1"/>
          </p:nvPr>
        </p:nvSpPr>
        <p:spPr/>
        <p:txBody>
          <a:bodyPr/>
          <a:lstStyle/>
          <a:p>
            <a:r>
              <a:rPr lang="zh-TW" altLang="en-US" b="1" dirty="0" smtClean="0">
                <a:solidFill>
                  <a:srgbClr val="FF0000"/>
                </a:solidFill>
              </a:rPr>
              <a:t>研究</a:t>
            </a:r>
            <a:r>
              <a:rPr lang="zh-TW" altLang="en-US" b="1" dirty="0">
                <a:solidFill>
                  <a:srgbClr val="FF0000"/>
                </a:solidFill>
              </a:rPr>
              <a:t>議題本身的需要性</a:t>
            </a:r>
          </a:p>
          <a:p>
            <a:pPr lvl="1"/>
            <a:r>
              <a:rPr lang="zh-TW" altLang="en-US" dirty="0"/>
              <a:t>新（時事）或舊（既存）？</a:t>
            </a:r>
          </a:p>
          <a:p>
            <a:pPr lvl="1"/>
            <a:r>
              <a:rPr lang="zh-TW" altLang="en-US" dirty="0"/>
              <a:t>簡單或複雜？</a:t>
            </a:r>
          </a:p>
          <a:p>
            <a:pPr lvl="1"/>
            <a:r>
              <a:rPr lang="en-US" altLang="zh-TW" dirty="0"/>
              <a:t>【</a:t>
            </a:r>
            <a:r>
              <a:rPr lang="zh-TW" altLang="en-US" dirty="0"/>
              <a:t>請益指導教授</a:t>
            </a:r>
            <a:r>
              <a:rPr lang="en-US" altLang="zh-TW" dirty="0"/>
              <a:t>】</a:t>
            </a:r>
          </a:p>
          <a:p>
            <a:r>
              <a:rPr lang="zh-TW" altLang="en-US" b="1" dirty="0">
                <a:solidFill>
                  <a:srgbClr val="FF0000"/>
                </a:solidFill>
              </a:rPr>
              <a:t>我的能力或專長</a:t>
            </a:r>
          </a:p>
          <a:p>
            <a:pPr lvl="1"/>
            <a:r>
              <a:rPr lang="zh-TW" altLang="en-US" dirty="0"/>
              <a:t>過去的訓練  </a:t>
            </a:r>
            <a:r>
              <a:rPr lang="en-US" altLang="zh-TW" dirty="0"/>
              <a:t>vs. </a:t>
            </a:r>
            <a:r>
              <a:rPr lang="zh-TW" altLang="en-US" dirty="0"/>
              <a:t>未來的學習</a:t>
            </a:r>
          </a:p>
          <a:p>
            <a:pPr lvl="1"/>
            <a:r>
              <a:rPr lang="en-US" altLang="zh-TW" dirty="0"/>
              <a:t>【</a:t>
            </a:r>
            <a:r>
              <a:rPr lang="zh-TW" altLang="en-US" dirty="0"/>
              <a:t>研究所進修或職場專業</a:t>
            </a:r>
            <a:r>
              <a:rPr lang="en-US" altLang="zh-TW" dirty="0" smtClean="0"/>
              <a:t>】</a:t>
            </a:r>
            <a:endParaRPr lang="zh-TW" altLang="en-US" dirty="0"/>
          </a:p>
        </p:txBody>
      </p:sp>
      <p:sp>
        <p:nvSpPr>
          <p:cNvPr id="4" name="文字方塊 3"/>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47</a:t>
            </a:fld>
            <a:endParaRPr lang="zh-TW" altLang="en-US" sz="1600" dirty="0"/>
          </a:p>
        </p:txBody>
      </p:sp>
    </p:spTree>
    <p:extLst>
      <p:ext uri="{BB962C8B-B14F-4D97-AF65-F5344CB8AC3E}">
        <p14:creationId xmlns:p14="http://schemas.microsoft.com/office/powerpoint/2010/main" val="21023746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選定研究方法</a:t>
            </a:r>
            <a:endParaRPr lang="zh-TW" altLang="en-US" b="1" dirty="0"/>
          </a:p>
        </p:txBody>
      </p:sp>
      <p:sp>
        <p:nvSpPr>
          <p:cNvPr id="3" name="內容版面配置區 2"/>
          <p:cNvSpPr>
            <a:spLocks noGrp="1"/>
          </p:cNvSpPr>
          <p:nvPr>
            <p:ph idx="1"/>
          </p:nvPr>
        </p:nvSpPr>
        <p:spPr/>
        <p:txBody>
          <a:bodyPr/>
          <a:lstStyle/>
          <a:p>
            <a:r>
              <a:rPr lang="zh-TW" altLang="en-US" b="1" dirty="0" smtClean="0">
                <a:solidFill>
                  <a:srgbClr val="FF0000"/>
                </a:solidFill>
              </a:rPr>
              <a:t>國內外</a:t>
            </a:r>
            <a:r>
              <a:rPr lang="zh-TW" altLang="en-US" b="1" dirty="0">
                <a:solidFill>
                  <a:srgbClr val="FF0000"/>
                </a:solidFill>
              </a:rPr>
              <a:t>相關研究</a:t>
            </a:r>
          </a:p>
          <a:p>
            <a:pPr lvl="1"/>
            <a:r>
              <a:rPr lang="zh-TW" altLang="en-US" dirty="0"/>
              <a:t>參考學術著作或</a:t>
            </a:r>
            <a:r>
              <a:rPr lang="zh-TW" altLang="en-US" dirty="0" smtClean="0"/>
              <a:t>期刊</a:t>
            </a:r>
            <a:endParaRPr lang="en-US" altLang="zh-TW" dirty="0" smtClean="0"/>
          </a:p>
          <a:p>
            <a:pPr lvl="1"/>
            <a:r>
              <a:rPr lang="zh-TW" altLang="en-US" dirty="0"/>
              <a:t>避免</a:t>
            </a:r>
            <a:r>
              <a:rPr lang="zh-TW" altLang="en-US" dirty="0" smtClean="0"/>
              <a:t>使用網站資料</a:t>
            </a:r>
            <a:endParaRPr lang="zh-TW" altLang="en-US" dirty="0"/>
          </a:p>
          <a:p>
            <a:pPr lvl="1"/>
            <a:r>
              <a:rPr lang="en-US" altLang="zh-TW" dirty="0"/>
              <a:t>【</a:t>
            </a:r>
            <a:r>
              <a:rPr lang="zh-TW" altLang="en-US" dirty="0"/>
              <a:t>自我學習或指導教授提供</a:t>
            </a:r>
            <a:r>
              <a:rPr lang="en-US" altLang="zh-TW" dirty="0"/>
              <a:t>】</a:t>
            </a:r>
          </a:p>
          <a:p>
            <a:r>
              <a:rPr lang="zh-TW" altLang="en-US" b="1" dirty="0" smtClean="0">
                <a:solidFill>
                  <a:srgbClr val="FF0000"/>
                </a:solidFill>
              </a:rPr>
              <a:t>時效性</a:t>
            </a:r>
            <a:endParaRPr lang="zh-TW" altLang="en-US" b="1" dirty="0">
              <a:solidFill>
                <a:srgbClr val="FF0000"/>
              </a:solidFill>
            </a:endParaRPr>
          </a:p>
          <a:p>
            <a:pPr lvl="1"/>
            <a:r>
              <a:rPr lang="zh-TW" altLang="en-US" dirty="0"/>
              <a:t>研究執行期限為</a:t>
            </a:r>
            <a:r>
              <a:rPr lang="en-US" altLang="zh-TW" dirty="0"/>
              <a:t>8</a:t>
            </a:r>
            <a:r>
              <a:rPr lang="zh-TW" altLang="en-US" dirty="0"/>
              <a:t>個</a:t>
            </a:r>
            <a:r>
              <a:rPr lang="zh-TW" altLang="en-US" dirty="0" smtClean="0"/>
              <a:t>月</a:t>
            </a:r>
            <a:r>
              <a:rPr lang="en-US" altLang="zh-TW" dirty="0" smtClean="0"/>
              <a:t>(</a:t>
            </a:r>
            <a:r>
              <a:rPr lang="zh-TW" altLang="en-US" dirty="0" smtClean="0"/>
              <a:t>計畫規定</a:t>
            </a:r>
            <a:r>
              <a:rPr lang="en-US" altLang="zh-TW" dirty="0" smtClean="0"/>
              <a:t>)</a:t>
            </a:r>
            <a:endParaRPr lang="zh-TW" altLang="en-US" dirty="0"/>
          </a:p>
          <a:p>
            <a:pPr lvl="1"/>
            <a:r>
              <a:rPr lang="en-US" altLang="zh-TW" dirty="0"/>
              <a:t>【</a:t>
            </a:r>
            <a:r>
              <a:rPr lang="zh-TW" altLang="en-US" dirty="0"/>
              <a:t>方法適切為要</a:t>
            </a:r>
            <a:r>
              <a:rPr lang="en-US" altLang="zh-TW" dirty="0"/>
              <a:t>】</a:t>
            </a:r>
          </a:p>
          <a:p>
            <a:endParaRPr lang="zh-TW" altLang="en-US" dirty="0"/>
          </a:p>
        </p:txBody>
      </p:sp>
      <p:sp>
        <p:nvSpPr>
          <p:cNvPr id="4" name="文字方塊 3"/>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48</a:t>
            </a:fld>
            <a:endParaRPr lang="zh-TW" altLang="en-US" sz="1600" dirty="0"/>
          </a:p>
        </p:txBody>
      </p:sp>
    </p:spTree>
    <p:extLst>
      <p:ext uri="{BB962C8B-B14F-4D97-AF65-F5344CB8AC3E}">
        <p14:creationId xmlns:p14="http://schemas.microsoft.com/office/powerpoint/2010/main" val="37916992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預期</a:t>
            </a:r>
            <a:r>
              <a:rPr lang="zh-TW" altLang="en-US" b="1" dirty="0" smtClean="0"/>
              <a:t>成果</a:t>
            </a:r>
            <a:r>
              <a:rPr lang="en-US" altLang="zh-TW" b="1" dirty="0" smtClean="0"/>
              <a:t>-</a:t>
            </a:r>
            <a:r>
              <a:rPr lang="zh-TW" altLang="en-US" dirty="0"/>
              <a:t>怎麼寫</a:t>
            </a:r>
            <a:endParaRPr lang="zh-TW" altLang="en-US" dirty="0"/>
          </a:p>
        </p:txBody>
      </p:sp>
      <p:sp>
        <p:nvSpPr>
          <p:cNvPr id="3" name="內容版面配置區 2"/>
          <p:cNvSpPr>
            <a:spLocks noGrp="1"/>
          </p:cNvSpPr>
          <p:nvPr>
            <p:ph idx="1"/>
          </p:nvPr>
        </p:nvSpPr>
        <p:spPr/>
        <p:txBody>
          <a:bodyPr/>
          <a:lstStyle/>
          <a:p>
            <a:r>
              <a:rPr lang="zh-TW" altLang="en-US" dirty="0" smtClean="0"/>
              <a:t>一</a:t>
            </a:r>
            <a:r>
              <a:rPr lang="zh-TW" altLang="en-US" dirty="0"/>
              <a:t>、整合前文理論，提出預期成果</a:t>
            </a:r>
          </a:p>
          <a:p>
            <a:r>
              <a:rPr lang="zh-TW" altLang="en-US" dirty="0"/>
              <a:t>二、提出執行時程及具體進度</a:t>
            </a:r>
          </a:p>
          <a:p>
            <a:r>
              <a:rPr lang="zh-TW" altLang="en-US" dirty="0"/>
              <a:t>三、研究貢獻</a:t>
            </a:r>
          </a:p>
          <a:p>
            <a:r>
              <a:rPr lang="zh-TW" altLang="en-US" dirty="0"/>
              <a:t>（一）學理上之貢獻</a:t>
            </a:r>
          </a:p>
          <a:p>
            <a:r>
              <a:rPr lang="zh-TW" altLang="en-US" dirty="0"/>
              <a:t>（二）實務上之貢獻</a:t>
            </a:r>
          </a:p>
        </p:txBody>
      </p:sp>
      <p:sp>
        <p:nvSpPr>
          <p:cNvPr id="5" name="文字方塊 4"/>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49</a:t>
            </a:fld>
            <a:endParaRPr lang="zh-TW" altLang="en-US" sz="1600" dirty="0"/>
          </a:p>
        </p:txBody>
      </p:sp>
    </p:spTree>
    <p:extLst>
      <p:ext uri="{BB962C8B-B14F-4D97-AF65-F5344CB8AC3E}">
        <p14:creationId xmlns:p14="http://schemas.microsoft.com/office/powerpoint/2010/main" val="2137314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指導教授</a:t>
            </a:r>
            <a:endParaRPr lang="zh-TW" altLang="en-US" dirty="0"/>
          </a:p>
        </p:txBody>
      </p:sp>
      <p:sp>
        <p:nvSpPr>
          <p:cNvPr id="3" name="內容版面配置區 2"/>
          <p:cNvSpPr>
            <a:spLocks noGrp="1"/>
          </p:cNvSpPr>
          <p:nvPr>
            <p:ph idx="1"/>
          </p:nvPr>
        </p:nvSpPr>
        <p:spPr/>
        <p:txBody>
          <a:bodyPr/>
          <a:lstStyle/>
          <a:p>
            <a:r>
              <a:rPr lang="zh-TW" altLang="en-US" dirty="0"/>
              <a:t>符合科技部專題</a:t>
            </a:r>
            <a:r>
              <a:rPr lang="zh-TW" altLang="en-US" dirty="0" smtClean="0"/>
              <a:t>研究計畫主持人資格，且願意提供研究設備指導學生從事研究工作者</a:t>
            </a:r>
            <a:endParaRPr lang="en-US" altLang="zh-TW" dirty="0" smtClean="0"/>
          </a:p>
          <a:p>
            <a:r>
              <a:rPr lang="zh-TW" altLang="en-US" dirty="0" smtClean="0"/>
              <a:t>指導教授每年度以指導</a:t>
            </a:r>
            <a:r>
              <a:rPr lang="zh-TW" altLang="en-US" b="1" dirty="0" smtClean="0">
                <a:solidFill>
                  <a:srgbClr val="FF0000"/>
                </a:solidFill>
              </a:rPr>
              <a:t>二位學生</a:t>
            </a:r>
            <a:r>
              <a:rPr lang="zh-TW" altLang="en-US" dirty="0" smtClean="0"/>
              <a:t>為限</a:t>
            </a:r>
            <a:endParaRPr lang="en-US" altLang="zh-TW" dirty="0" smtClean="0"/>
          </a:p>
          <a:p>
            <a:r>
              <a:rPr lang="zh-TW" altLang="en-US" dirty="0" smtClean="0"/>
              <a:t>同一件計畫僅限一位學生提出申請，每位學生同一年度以申請一件計畫為限。</a:t>
            </a:r>
            <a:endParaRPr lang="en-US" altLang="zh-TW" dirty="0" smtClean="0"/>
          </a:p>
          <a:p>
            <a:endParaRPr lang="zh-TW" altLang="en-US" dirty="0"/>
          </a:p>
        </p:txBody>
      </p:sp>
      <p:sp>
        <p:nvSpPr>
          <p:cNvPr id="5" name="文字方塊 4"/>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5</a:t>
            </a:fld>
            <a:endParaRPr lang="zh-TW"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76672"/>
            <a:ext cx="8229600" cy="998984"/>
          </a:xfrm>
        </p:spPr>
        <p:txBody>
          <a:bodyPr/>
          <a:lstStyle/>
          <a:p>
            <a:r>
              <a:rPr lang="zh-TW" altLang="en-US" b="1" dirty="0" smtClean="0"/>
              <a:t>參考文獻</a:t>
            </a:r>
            <a:r>
              <a:rPr lang="en-US" altLang="zh-TW" b="1" dirty="0" smtClean="0"/>
              <a:t>-</a:t>
            </a:r>
            <a:r>
              <a:rPr lang="zh-TW" altLang="en-US" dirty="0"/>
              <a:t>怎麼寫</a:t>
            </a:r>
          </a:p>
        </p:txBody>
      </p:sp>
      <p:sp>
        <p:nvSpPr>
          <p:cNvPr id="4" name="文字方塊 3"/>
          <p:cNvSpPr txBox="1"/>
          <p:nvPr/>
        </p:nvSpPr>
        <p:spPr>
          <a:xfrm>
            <a:off x="4788024" y="5805264"/>
            <a:ext cx="4104456" cy="729372"/>
          </a:xfrm>
          <a:prstGeom prst="rect">
            <a:avLst/>
          </a:prstGeom>
          <a:solidFill>
            <a:schemeClr val="bg1"/>
          </a:solidFill>
        </p:spPr>
        <p:txBody>
          <a:bodyPr wrap="square" rtlCol="0">
            <a:spAutoFit/>
          </a:bodyPr>
          <a:lstStyle/>
          <a:p>
            <a:endParaRPr lang="zh-TW" altLang="en-US" dirty="0"/>
          </a:p>
        </p:txBody>
      </p:sp>
      <p:sp>
        <p:nvSpPr>
          <p:cNvPr id="3" name="內容版面配置區 2"/>
          <p:cNvSpPr>
            <a:spLocks noGrp="1"/>
          </p:cNvSpPr>
          <p:nvPr>
            <p:ph idx="1"/>
          </p:nvPr>
        </p:nvSpPr>
        <p:spPr>
          <a:xfrm>
            <a:off x="467544" y="1412776"/>
            <a:ext cx="8229600" cy="4248472"/>
          </a:xfrm>
        </p:spPr>
        <p:txBody>
          <a:bodyPr/>
          <a:lstStyle/>
          <a:p>
            <a:r>
              <a:rPr lang="zh-TW" altLang="en-US" sz="2400" dirty="0" smtClean="0"/>
              <a:t>參考相關學術領域研究格式</a:t>
            </a:r>
            <a:r>
              <a:rPr lang="en-US" altLang="zh-TW" sz="2400" dirty="0" smtClean="0"/>
              <a:t>(</a:t>
            </a:r>
            <a:r>
              <a:rPr lang="zh-TW" altLang="en-US" sz="2400" dirty="0" smtClean="0"/>
              <a:t>如</a:t>
            </a:r>
            <a:r>
              <a:rPr lang="en-US" altLang="zh-TW" sz="2400" dirty="0" smtClean="0"/>
              <a:t>:</a:t>
            </a:r>
            <a:r>
              <a:rPr lang="zh-TW" altLang="en-US" sz="2400" dirty="0" smtClean="0"/>
              <a:t> </a:t>
            </a:r>
            <a:r>
              <a:rPr lang="en-US" altLang="zh-TW" sz="2400" dirty="0" smtClean="0"/>
              <a:t>APA</a:t>
            </a:r>
            <a:r>
              <a:rPr lang="zh-TW" altLang="en-US" sz="2400" dirty="0" smtClean="0"/>
              <a:t>格式</a:t>
            </a:r>
            <a:r>
              <a:rPr lang="en-US" altLang="zh-TW" sz="2400" dirty="0" smtClean="0"/>
              <a:t>)</a:t>
            </a:r>
          </a:p>
          <a:p>
            <a:r>
              <a:rPr lang="en-US" altLang="zh-TW" sz="2000" b="1" dirty="0">
                <a:solidFill>
                  <a:srgbClr val="FF0000"/>
                </a:solidFill>
              </a:rPr>
              <a:t>Journal Article(</a:t>
            </a:r>
            <a:r>
              <a:rPr lang="zh-TW" altLang="zh-TW" sz="2000" b="1" dirty="0">
                <a:solidFill>
                  <a:srgbClr val="FF0000"/>
                </a:solidFill>
              </a:rPr>
              <a:t>期刊文章</a:t>
            </a:r>
            <a:r>
              <a:rPr lang="en-US" altLang="zh-TW" sz="2000" b="1" dirty="0">
                <a:solidFill>
                  <a:srgbClr val="FF0000"/>
                </a:solidFill>
              </a:rPr>
              <a:t>)</a:t>
            </a:r>
            <a:endParaRPr lang="zh-TW" altLang="zh-TW" sz="2000" dirty="0">
              <a:solidFill>
                <a:srgbClr val="FF0000"/>
              </a:solidFill>
            </a:endParaRPr>
          </a:p>
          <a:p>
            <a:pPr lvl="1"/>
            <a:r>
              <a:rPr lang="zh-TW" altLang="zh-TW" sz="1100" dirty="0"/>
              <a:t>格式：作者（年）。文章名稱。</a:t>
            </a:r>
            <a:r>
              <a:rPr lang="zh-TW" altLang="zh-TW" sz="1100" b="1" dirty="0"/>
              <a:t>期刊名稱，卷</a:t>
            </a:r>
            <a:r>
              <a:rPr lang="en-US" altLang="zh-TW" sz="1100" b="1" dirty="0"/>
              <a:t>(</a:t>
            </a:r>
            <a:r>
              <a:rPr lang="zh-TW" altLang="zh-TW" sz="1100" b="1" dirty="0"/>
              <a:t>期</a:t>
            </a:r>
            <a:r>
              <a:rPr lang="en-US" altLang="zh-TW" sz="1100" b="1" dirty="0"/>
              <a:t>)</a:t>
            </a:r>
            <a:r>
              <a:rPr lang="zh-TW" altLang="zh-TW" sz="1100" dirty="0"/>
              <a:t>，頁碼。</a:t>
            </a:r>
          </a:p>
          <a:p>
            <a:pPr lvl="1"/>
            <a:r>
              <a:rPr lang="zh-TW" altLang="zh-TW" sz="1100" dirty="0"/>
              <a:t>黃讚松（</a:t>
            </a:r>
            <a:r>
              <a:rPr lang="en-US" altLang="zh-TW" sz="1100" dirty="0"/>
              <a:t>2011</a:t>
            </a:r>
            <a:r>
              <a:rPr lang="zh-TW" altLang="zh-TW" sz="1100" dirty="0"/>
              <a:t>）。居家環境與住宅竊盜被害之研究。</a:t>
            </a:r>
            <a:r>
              <a:rPr lang="zh-TW" altLang="zh-TW" sz="1100" b="1" dirty="0"/>
              <a:t>警學叢刊，</a:t>
            </a:r>
            <a:r>
              <a:rPr lang="en-US" altLang="zh-TW" sz="1100" b="1" dirty="0"/>
              <a:t>41</a:t>
            </a:r>
            <a:r>
              <a:rPr lang="zh-TW" altLang="zh-TW" sz="1100" dirty="0"/>
              <a:t>（</a:t>
            </a:r>
            <a:r>
              <a:rPr lang="en-US" altLang="zh-TW" sz="1100" dirty="0"/>
              <a:t>5</a:t>
            </a:r>
            <a:r>
              <a:rPr lang="zh-TW" altLang="zh-TW" sz="1100" dirty="0" smtClean="0"/>
              <a:t>），</a:t>
            </a:r>
            <a:r>
              <a:rPr lang="en-US" altLang="zh-TW" sz="1100" dirty="0" smtClean="0"/>
              <a:t>163-191</a:t>
            </a:r>
            <a:r>
              <a:rPr lang="zh-TW" altLang="zh-TW" sz="1100" dirty="0"/>
              <a:t>。</a:t>
            </a:r>
          </a:p>
          <a:p>
            <a:pPr lvl="1"/>
            <a:r>
              <a:rPr lang="en-US" altLang="zh-TW" sz="1100" dirty="0" err="1"/>
              <a:t>Guldenmund</a:t>
            </a:r>
            <a:r>
              <a:rPr lang="en-US" altLang="zh-TW" sz="1100" dirty="0"/>
              <a:t>, F. W. (2000). The nature of safety culture: a review of theory and research. </a:t>
            </a:r>
            <a:r>
              <a:rPr lang="en-US" altLang="zh-TW" sz="1100" i="1" dirty="0"/>
              <a:t>Safety Science, 34</a:t>
            </a:r>
            <a:r>
              <a:rPr lang="en-US" altLang="zh-TW" sz="1100" dirty="0"/>
              <a:t>(1), 215-257.</a:t>
            </a:r>
            <a:endParaRPr lang="zh-TW" altLang="zh-TW" sz="1100" dirty="0"/>
          </a:p>
          <a:p>
            <a:r>
              <a:rPr lang="en-US" altLang="zh-TW" sz="2000" dirty="0">
                <a:solidFill>
                  <a:srgbClr val="FF0000"/>
                </a:solidFill>
              </a:rPr>
              <a:t> </a:t>
            </a:r>
            <a:r>
              <a:rPr lang="en-US" altLang="zh-TW" sz="2000" b="1" dirty="0" smtClean="0">
                <a:solidFill>
                  <a:srgbClr val="FF0000"/>
                </a:solidFill>
              </a:rPr>
              <a:t>Book(</a:t>
            </a:r>
            <a:r>
              <a:rPr lang="zh-TW" altLang="zh-TW" sz="2000" b="1" dirty="0">
                <a:solidFill>
                  <a:srgbClr val="FF0000"/>
                </a:solidFill>
              </a:rPr>
              <a:t>專書</a:t>
            </a:r>
            <a:r>
              <a:rPr lang="en-US" altLang="zh-TW" sz="2000" b="1" dirty="0">
                <a:solidFill>
                  <a:srgbClr val="FF0000"/>
                </a:solidFill>
              </a:rPr>
              <a:t>)</a:t>
            </a:r>
            <a:endParaRPr lang="zh-TW" altLang="zh-TW" sz="2000" dirty="0">
              <a:solidFill>
                <a:srgbClr val="FF0000"/>
              </a:solidFill>
            </a:endParaRPr>
          </a:p>
          <a:p>
            <a:pPr lvl="1"/>
            <a:r>
              <a:rPr lang="zh-TW" altLang="zh-TW" sz="1100" dirty="0"/>
              <a:t>格式：作者（年）。書名。出版地點：出版商。</a:t>
            </a:r>
          </a:p>
          <a:p>
            <a:pPr lvl="1"/>
            <a:r>
              <a:rPr lang="zh-TW" altLang="zh-TW" sz="1100" dirty="0"/>
              <a:t>黃讚松（</a:t>
            </a:r>
            <a:r>
              <a:rPr lang="en-US" altLang="zh-TW" sz="1100" dirty="0"/>
              <a:t>2014</a:t>
            </a:r>
            <a:r>
              <a:rPr lang="zh-TW" altLang="zh-TW" sz="1100" dirty="0"/>
              <a:t>）。</a:t>
            </a:r>
            <a:r>
              <a:rPr lang="zh-TW" altLang="zh-TW" sz="1100" b="1" dirty="0"/>
              <a:t>安全導論</a:t>
            </a:r>
            <a:r>
              <a:rPr lang="en-US" altLang="zh-TW" sz="1100" b="1" dirty="0"/>
              <a:t>(Introduction to Security)</a:t>
            </a:r>
            <a:r>
              <a:rPr lang="zh-TW" altLang="zh-TW" sz="1100" dirty="0"/>
              <a:t>。台北市：三民書局。</a:t>
            </a:r>
          </a:p>
          <a:p>
            <a:pPr lvl="1"/>
            <a:r>
              <a:rPr lang="en-US" altLang="zh-TW" sz="1100" dirty="0" err="1"/>
              <a:t>Alcock</a:t>
            </a:r>
            <a:r>
              <a:rPr lang="en-US" altLang="zh-TW" sz="1100" dirty="0"/>
              <a:t>, P., May, M., &amp; Wright, S. (2011). </a:t>
            </a:r>
            <a:r>
              <a:rPr lang="en-US" altLang="zh-TW" sz="1100" i="1" dirty="0"/>
              <a:t>The student's companion to social policy</a:t>
            </a:r>
            <a:r>
              <a:rPr lang="en-US" altLang="zh-TW" sz="1100" dirty="0"/>
              <a:t>. New York: John Wiley &amp; Sons.</a:t>
            </a:r>
            <a:endParaRPr lang="zh-TW" altLang="zh-TW" sz="1100" dirty="0"/>
          </a:p>
          <a:p>
            <a:r>
              <a:rPr lang="en-US" altLang="zh-TW" sz="2000" dirty="0">
                <a:solidFill>
                  <a:srgbClr val="FF0000"/>
                </a:solidFill>
              </a:rPr>
              <a:t> </a:t>
            </a:r>
            <a:r>
              <a:rPr lang="en-US" altLang="zh-TW" sz="2000" b="1" dirty="0" smtClean="0">
                <a:solidFill>
                  <a:srgbClr val="FF0000"/>
                </a:solidFill>
              </a:rPr>
              <a:t>Thesis</a:t>
            </a:r>
            <a:r>
              <a:rPr lang="en-US" altLang="zh-TW" sz="2000" b="1" dirty="0">
                <a:solidFill>
                  <a:srgbClr val="FF0000"/>
                </a:solidFill>
              </a:rPr>
              <a:t>(</a:t>
            </a:r>
            <a:r>
              <a:rPr lang="zh-TW" altLang="zh-TW" sz="2000" b="1" dirty="0">
                <a:solidFill>
                  <a:srgbClr val="FF0000"/>
                </a:solidFill>
              </a:rPr>
              <a:t>博碩士論文</a:t>
            </a:r>
            <a:r>
              <a:rPr lang="en-US" altLang="zh-TW" sz="2000" b="1" dirty="0">
                <a:solidFill>
                  <a:srgbClr val="FF0000"/>
                </a:solidFill>
              </a:rPr>
              <a:t>)</a:t>
            </a:r>
            <a:endParaRPr lang="zh-TW" altLang="zh-TW" sz="2000" dirty="0">
              <a:solidFill>
                <a:srgbClr val="FF0000"/>
              </a:solidFill>
            </a:endParaRPr>
          </a:p>
          <a:p>
            <a:pPr lvl="1"/>
            <a:r>
              <a:rPr lang="zh-TW" altLang="zh-TW" sz="1100" dirty="0"/>
              <a:t>格式：作者（年）。</a:t>
            </a:r>
            <a:r>
              <a:rPr lang="zh-TW" altLang="zh-TW" sz="1100" b="1" dirty="0"/>
              <a:t>論文名稱</a:t>
            </a:r>
            <a:r>
              <a:rPr lang="zh-TW" altLang="zh-TW" sz="1100" dirty="0"/>
              <a:t>。校系所博</a:t>
            </a:r>
            <a:r>
              <a:rPr lang="en-US" altLang="zh-TW" sz="1100" dirty="0"/>
              <a:t>/</a:t>
            </a:r>
            <a:r>
              <a:rPr lang="zh-TW" altLang="zh-TW" sz="1100" dirty="0"/>
              <a:t>碩士論文，學校所在地。</a:t>
            </a:r>
          </a:p>
          <a:p>
            <a:pPr lvl="1"/>
            <a:r>
              <a:rPr lang="zh-TW" altLang="zh-TW" sz="1100" dirty="0"/>
              <a:t>林錫動（</a:t>
            </a:r>
            <a:r>
              <a:rPr lang="en-US" altLang="zh-TW" sz="1100" dirty="0"/>
              <a:t>2002</a:t>
            </a:r>
            <a:r>
              <a:rPr lang="zh-TW" altLang="zh-TW" sz="1100" dirty="0"/>
              <a:t>）。</a:t>
            </a:r>
            <a:r>
              <a:rPr lang="zh-TW" altLang="zh-TW" sz="1100" b="1" dirty="0"/>
              <a:t>台灣與大陸物業管理產業結構分析一兼論跨國物業管理公司之進入策略</a:t>
            </a:r>
            <a:r>
              <a:rPr lang="zh-TW" altLang="zh-TW" sz="1100" dirty="0"/>
              <a:t>。國立台灣大學國際企業研究所碩士論文，台北市</a:t>
            </a:r>
            <a:r>
              <a:rPr lang="zh-TW" altLang="zh-TW" sz="1100" dirty="0" smtClean="0"/>
              <a:t>。</a:t>
            </a:r>
            <a:endParaRPr lang="en-US" altLang="zh-TW" sz="1100" dirty="0" smtClean="0"/>
          </a:p>
          <a:p>
            <a:pPr lvl="1"/>
            <a:r>
              <a:rPr lang="en-US" altLang="zh-TW" sz="1100" dirty="0"/>
              <a:t>Hungerford, N. L. (1986). Factors perceived by teachers and administrators as </a:t>
            </a:r>
            <a:r>
              <a:rPr lang="en-US" altLang="zh-TW" sz="1100" dirty="0" smtClean="0"/>
              <a:t>simulative </a:t>
            </a:r>
            <a:r>
              <a:rPr lang="en-US" altLang="zh-TW" sz="1100" dirty="0"/>
              <a:t>and supportive of professional growth (Unpublished doctoral dissertation). State University of Michigan, East Lansing, Michigan. </a:t>
            </a:r>
            <a:endParaRPr lang="en-US" altLang="zh-TW" sz="1100" dirty="0" smtClean="0"/>
          </a:p>
          <a:p>
            <a:r>
              <a:rPr lang="en-US" altLang="zh-TW" sz="2000" b="1" dirty="0">
                <a:solidFill>
                  <a:srgbClr val="FF0000"/>
                </a:solidFill>
              </a:rPr>
              <a:t>Conference Paper(</a:t>
            </a:r>
            <a:r>
              <a:rPr lang="zh-TW" altLang="zh-TW" sz="2000" b="1" dirty="0">
                <a:solidFill>
                  <a:srgbClr val="FF0000"/>
                </a:solidFill>
              </a:rPr>
              <a:t>研討會文章</a:t>
            </a:r>
            <a:r>
              <a:rPr lang="en-US" altLang="zh-TW" sz="2000" b="1" dirty="0">
                <a:solidFill>
                  <a:srgbClr val="FF0000"/>
                </a:solidFill>
              </a:rPr>
              <a:t>)</a:t>
            </a:r>
            <a:endParaRPr lang="zh-TW" altLang="zh-TW" sz="2000" b="1" dirty="0">
              <a:solidFill>
                <a:srgbClr val="FF0000"/>
              </a:solidFill>
            </a:endParaRPr>
          </a:p>
          <a:p>
            <a:pPr lvl="1"/>
            <a:r>
              <a:rPr lang="zh-TW" altLang="zh-TW" sz="1100" dirty="0"/>
              <a:t>格式：作者（年）。</a:t>
            </a:r>
            <a:r>
              <a:rPr lang="zh-TW" altLang="zh-TW" sz="1100" b="1" dirty="0"/>
              <a:t>論文名稱</a:t>
            </a:r>
            <a:r>
              <a:rPr lang="zh-TW" altLang="zh-TW" sz="1100" dirty="0"/>
              <a:t>。「研討會名稱」發表之論文，舉行地點。</a:t>
            </a:r>
          </a:p>
          <a:p>
            <a:pPr lvl="1"/>
            <a:r>
              <a:rPr lang="zh-TW" altLang="en-US" sz="1100" dirty="0" smtClean="0"/>
              <a:t>黃讚松</a:t>
            </a:r>
            <a:r>
              <a:rPr lang="zh-TW" altLang="en-US" sz="1100" dirty="0"/>
              <a:t>、徐敬傑、廖子珺、黃信瑜、李淑婷（</a:t>
            </a:r>
            <a:r>
              <a:rPr lang="en-US" altLang="zh-TW" sz="1100" dirty="0"/>
              <a:t>2015</a:t>
            </a:r>
            <a:r>
              <a:rPr lang="zh-TW" altLang="en-US" sz="1100" dirty="0"/>
              <a:t>）。</a:t>
            </a:r>
            <a:r>
              <a:rPr lang="zh-TW" altLang="en-US" sz="1100" b="1" dirty="0"/>
              <a:t>作業風險管理評估方法分析之研究</a:t>
            </a:r>
            <a:r>
              <a:rPr lang="zh-TW" altLang="en-US" sz="1100" dirty="0"/>
              <a:t>。「</a:t>
            </a:r>
            <a:r>
              <a:rPr lang="en-US" altLang="zh-TW" sz="1100" dirty="0"/>
              <a:t>2015</a:t>
            </a:r>
            <a:r>
              <a:rPr lang="zh-TW" altLang="en-US" sz="1100" dirty="0"/>
              <a:t>第四屆應急管理論壇</a:t>
            </a:r>
            <a:r>
              <a:rPr lang="en-US" altLang="zh-TW" sz="1100" dirty="0"/>
              <a:t>(2015 Summit on Emergency Management)</a:t>
            </a:r>
            <a:r>
              <a:rPr lang="zh-TW" altLang="en-US" sz="1100" dirty="0"/>
              <a:t>研討會論文集」發表之論文，傳大學台北基河校區國際會議廳。 </a:t>
            </a:r>
            <a:endParaRPr lang="zh-TW" altLang="zh-TW" sz="1100" dirty="0"/>
          </a:p>
          <a:p>
            <a:pPr lvl="1"/>
            <a:r>
              <a:rPr lang="en-US" altLang="zh-TW" sz="1100" dirty="0" err="1"/>
              <a:t>Einarsen</a:t>
            </a:r>
            <a:r>
              <a:rPr lang="en-US" altLang="zh-TW" sz="1100" dirty="0"/>
              <a:t>, S., &amp; </a:t>
            </a:r>
            <a:r>
              <a:rPr lang="en-US" altLang="zh-TW" sz="1100" dirty="0" err="1"/>
              <a:t>Hoel</a:t>
            </a:r>
            <a:r>
              <a:rPr lang="en-US" altLang="zh-TW" sz="1100" dirty="0"/>
              <a:t>, H. (2001). </a:t>
            </a:r>
            <a:r>
              <a:rPr lang="en-US" altLang="zh-TW" sz="1100" i="1" dirty="0"/>
              <a:t>The Negative Acts Questionnaire: Development, validation and revision of a measure of bullying at work.</a:t>
            </a:r>
            <a:r>
              <a:rPr lang="en-US" altLang="zh-TW" sz="1100" dirty="0"/>
              <a:t> Paper presented at the 10th European congress on work and </a:t>
            </a:r>
            <a:r>
              <a:rPr lang="en-US" altLang="zh-TW" sz="1100" dirty="0" err="1"/>
              <a:t>organisational</a:t>
            </a:r>
            <a:r>
              <a:rPr lang="en-US" altLang="zh-TW" sz="1100" dirty="0"/>
              <a:t> psychology, Prague.</a:t>
            </a:r>
            <a:endParaRPr lang="zh-TW" altLang="zh-TW" sz="1100" dirty="0"/>
          </a:p>
          <a:p>
            <a:endParaRPr lang="zh-TW" altLang="en-US" dirty="0"/>
          </a:p>
        </p:txBody>
      </p:sp>
      <p:sp>
        <p:nvSpPr>
          <p:cNvPr id="5" name="文字方塊 4"/>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50</a:t>
            </a:fld>
            <a:endParaRPr lang="zh-TW" altLang="en-US" sz="1600" dirty="0"/>
          </a:p>
        </p:txBody>
      </p:sp>
    </p:spTree>
    <p:extLst>
      <p:ext uri="{BB962C8B-B14F-4D97-AF65-F5344CB8AC3E}">
        <p14:creationId xmlns:p14="http://schemas.microsoft.com/office/powerpoint/2010/main" val="38434877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r>
              <a:rPr lang="zh-TW" altLang="en-US" b="1" dirty="0" smtClean="0"/>
              <a:t>摘要</a:t>
            </a:r>
            <a:r>
              <a:rPr lang="en-US" altLang="zh-TW" b="1" dirty="0" smtClean="0"/>
              <a:t>-</a:t>
            </a:r>
            <a:r>
              <a:rPr lang="zh-TW" altLang="en-US" dirty="0" smtClean="0"/>
              <a:t>怎麼</a:t>
            </a:r>
            <a:r>
              <a:rPr lang="zh-TW" altLang="en-US" dirty="0" smtClean="0"/>
              <a:t>寫</a:t>
            </a:r>
          </a:p>
        </p:txBody>
      </p:sp>
      <p:sp>
        <p:nvSpPr>
          <p:cNvPr id="27651" name="Rectangle 3"/>
          <p:cNvSpPr>
            <a:spLocks noGrp="1"/>
          </p:cNvSpPr>
          <p:nvPr>
            <p:ph idx="1"/>
          </p:nvPr>
        </p:nvSpPr>
        <p:spPr/>
        <p:txBody>
          <a:bodyPr/>
          <a:lstStyle/>
          <a:p>
            <a:pPr>
              <a:lnSpc>
                <a:spcPct val="80000"/>
              </a:lnSpc>
            </a:pPr>
            <a:r>
              <a:rPr lang="en-US" altLang="zh-TW" dirty="0" smtClean="0"/>
              <a:t>What, Who, How, Expectation of research </a:t>
            </a:r>
          </a:p>
          <a:p>
            <a:pPr>
              <a:lnSpc>
                <a:spcPct val="80000"/>
              </a:lnSpc>
            </a:pPr>
            <a:r>
              <a:rPr lang="zh-TW" altLang="en-US" sz="2800" b="1" dirty="0" smtClean="0">
                <a:solidFill>
                  <a:srgbClr val="FF0000"/>
                </a:solidFill>
              </a:rPr>
              <a:t>範例</a:t>
            </a:r>
          </a:p>
          <a:p>
            <a:pPr>
              <a:lnSpc>
                <a:spcPct val="80000"/>
              </a:lnSpc>
            </a:pPr>
            <a:r>
              <a:rPr lang="zh-TW" altLang="en-US" sz="2800" dirty="0" smtClean="0"/>
              <a:t>本研究主要是想針對大學生的</a:t>
            </a:r>
            <a:r>
              <a:rPr lang="en-US" altLang="zh-TW" sz="2800" dirty="0" smtClean="0"/>
              <a:t>….</a:t>
            </a:r>
            <a:r>
              <a:rPr lang="zh-TW" altLang="en-US" sz="2800" dirty="0" smtClean="0"/>
              <a:t>進行探討</a:t>
            </a:r>
            <a:r>
              <a:rPr lang="en-US" altLang="zh-TW" sz="2800" b="1" dirty="0" smtClean="0">
                <a:solidFill>
                  <a:srgbClr val="FF0000"/>
                </a:solidFill>
              </a:rPr>
              <a:t>(what)</a:t>
            </a:r>
            <a:r>
              <a:rPr lang="zh-TW" altLang="en-US" sz="2800" dirty="0" smtClean="0"/>
              <a:t>，期望以北部</a:t>
            </a:r>
            <a:r>
              <a:rPr lang="en-US" altLang="zh-TW" sz="2800" dirty="0" smtClean="0"/>
              <a:t>6</a:t>
            </a:r>
            <a:r>
              <a:rPr lang="zh-TW" altLang="en-US" sz="2800" dirty="0" smtClean="0"/>
              <a:t>所大學生為研究對象</a:t>
            </a:r>
            <a:r>
              <a:rPr lang="en-US" altLang="zh-TW" sz="2800" b="1" dirty="0">
                <a:solidFill>
                  <a:srgbClr val="FF0000"/>
                </a:solidFill>
              </a:rPr>
              <a:t>(who)</a:t>
            </a:r>
            <a:r>
              <a:rPr lang="zh-TW" altLang="en-US" sz="2800" dirty="0" smtClean="0"/>
              <a:t>，擬採用問卷調查法，針對大學生的</a:t>
            </a:r>
            <a:r>
              <a:rPr lang="en-US" altLang="zh-TW" sz="2800" dirty="0" smtClean="0"/>
              <a:t>…</a:t>
            </a:r>
            <a:r>
              <a:rPr lang="zh-TW" altLang="en-US" sz="2800" dirty="0" smtClean="0"/>
              <a:t>進行調查</a:t>
            </a:r>
            <a:r>
              <a:rPr lang="en-US" altLang="zh-TW" sz="2800" b="1" dirty="0">
                <a:solidFill>
                  <a:srgbClr val="FF0000"/>
                </a:solidFill>
              </a:rPr>
              <a:t>(how)</a:t>
            </a:r>
            <a:r>
              <a:rPr lang="zh-TW" altLang="en-US" sz="2800" dirty="0" smtClean="0"/>
              <a:t>，期望透過本研究的探索可以獲得以下成果：</a:t>
            </a:r>
            <a:r>
              <a:rPr lang="en-US" altLang="zh-TW" sz="2800" dirty="0" smtClean="0"/>
              <a:t>1……</a:t>
            </a:r>
          </a:p>
          <a:p>
            <a:pPr>
              <a:lnSpc>
                <a:spcPct val="80000"/>
              </a:lnSpc>
            </a:pPr>
            <a:r>
              <a:rPr lang="en-US" altLang="zh-TW" sz="2800" dirty="0" smtClean="0"/>
              <a:t>2……;3…….;</a:t>
            </a:r>
            <a:r>
              <a:rPr lang="zh-TW" altLang="en-US" sz="2800" dirty="0" smtClean="0"/>
              <a:t>最後本研究也會針對研究結果提出管理實務建議及說明研究限制</a:t>
            </a:r>
            <a:r>
              <a:rPr lang="zh-TW" altLang="en-US" sz="2800" dirty="0" smtClean="0"/>
              <a:t>。</a:t>
            </a:r>
            <a:endParaRPr lang="en-US" altLang="zh-TW" sz="2800" dirty="0" smtClean="0"/>
          </a:p>
          <a:p>
            <a:pPr>
              <a:lnSpc>
                <a:spcPct val="80000"/>
              </a:lnSpc>
            </a:pPr>
            <a:endParaRPr lang="en-US" altLang="zh-TW" sz="2800" dirty="0" smtClean="0"/>
          </a:p>
          <a:p>
            <a:pPr>
              <a:lnSpc>
                <a:spcPct val="80000"/>
              </a:lnSpc>
            </a:pPr>
            <a:r>
              <a:rPr lang="zh-TW" altLang="en-US" sz="2800" b="1" dirty="0" smtClean="0">
                <a:solidFill>
                  <a:srgbClr val="FF0000"/>
                </a:solidFill>
              </a:rPr>
              <a:t>參考科技部大專學生專題計畫成果</a:t>
            </a:r>
            <a:endParaRPr lang="en-US" altLang="zh-TW" sz="2800" b="1" dirty="0" smtClean="0">
              <a:solidFill>
                <a:srgbClr val="FF0000"/>
              </a:solidFill>
            </a:endParaRPr>
          </a:p>
        </p:txBody>
      </p:sp>
      <p:sp>
        <p:nvSpPr>
          <p:cNvPr id="4" name="文字方塊 3"/>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51</a:t>
            </a:fld>
            <a:endParaRPr lang="zh-TW" altLang="en-US" sz="1600" dirty="0"/>
          </a:p>
        </p:txBody>
      </p:sp>
    </p:spTree>
    <p:extLst>
      <p:ext uri="{BB962C8B-B14F-4D97-AF65-F5344CB8AC3E}">
        <p14:creationId xmlns:p14="http://schemas.microsoft.com/office/powerpoint/2010/main" val="147150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ox(in)">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box(in)">
                                      <p:cBhvr>
                                        <p:cTn id="12" dur="5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box(in)">
                                      <p:cBhvr>
                                        <p:cTn id="17" dur="500"/>
                                        <p:tgtEl>
                                          <p:spTgt spid="276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box(in)">
                                      <p:cBhvr>
                                        <p:cTn id="22" dur="500"/>
                                        <p:tgtEl>
                                          <p:spTgt spid="276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animEffect transition="in" filter="box(in)">
                                      <p:cBhvr>
                                        <p:cTn id="27" dur="500"/>
                                        <p:tgtEl>
                                          <p:spTgt spid="27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參考</a:t>
            </a:r>
            <a:r>
              <a:rPr lang="zh-TW" altLang="en-US" dirty="0" smtClean="0"/>
              <a:t>範例</a:t>
            </a:r>
            <a:r>
              <a:rPr lang="en-US" altLang="zh-TW" dirty="0" smtClean="0"/>
              <a:t>(</a:t>
            </a:r>
            <a:r>
              <a:rPr lang="zh-TW" altLang="en-US" dirty="0" smtClean="0"/>
              <a:t>重要網站</a:t>
            </a:r>
            <a:r>
              <a:rPr lang="en-US" altLang="zh-TW" dirty="0" smtClean="0"/>
              <a:t>)</a:t>
            </a:r>
            <a:endParaRPr lang="zh-TW" altLang="en-US" dirty="0"/>
          </a:p>
        </p:txBody>
      </p:sp>
      <p:sp>
        <p:nvSpPr>
          <p:cNvPr id="3" name="內容版面配置區 2"/>
          <p:cNvSpPr>
            <a:spLocks noGrp="1"/>
          </p:cNvSpPr>
          <p:nvPr>
            <p:ph idx="1"/>
          </p:nvPr>
        </p:nvSpPr>
        <p:spPr/>
        <p:txBody>
          <a:bodyPr/>
          <a:lstStyle/>
          <a:p>
            <a:r>
              <a:rPr lang="zh-TW" altLang="en-US" b="1" dirty="0" smtClean="0">
                <a:solidFill>
                  <a:srgbClr val="FF0000"/>
                </a:solidFill>
              </a:rPr>
              <a:t>本校教卓</a:t>
            </a:r>
            <a:r>
              <a:rPr lang="en-US" altLang="zh-TW" b="1" dirty="0" smtClean="0">
                <a:solidFill>
                  <a:srgbClr val="FF0000"/>
                </a:solidFill>
                <a:sym typeface="Wingdings" panose="05000000000000000000" pitchFamily="2" charset="2"/>
              </a:rPr>
              <a:t></a:t>
            </a:r>
            <a:r>
              <a:rPr lang="zh-TW" altLang="en-US" b="1" dirty="0" smtClean="0">
                <a:solidFill>
                  <a:srgbClr val="FF0000"/>
                </a:solidFill>
              </a:rPr>
              <a:t>科技</a:t>
            </a:r>
            <a:r>
              <a:rPr lang="zh-TW" altLang="en-US" b="1" dirty="0">
                <a:solidFill>
                  <a:srgbClr val="FF0000"/>
                </a:solidFill>
              </a:rPr>
              <a:t>部大專學生研究計畫</a:t>
            </a:r>
            <a:r>
              <a:rPr lang="zh-TW" altLang="en-US" b="1" dirty="0" smtClean="0">
                <a:solidFill>
                  <a:srgbClr val="FF0000"/>
                </a:solidFill>
              </a:rPr>
              <a:t>專區</a:t>
            </a:r>
            <a:endParaRPr lang="en-US" altLang="zh-TW" b="1" dirty="0" smtClean="0">
              <a:solidFill>
                <a:srgbClr val="FF0000"/>
              </a:solidFill>
            </a:endParaRPr>
          </a:p>
          <a:p>
            <a:r>
              <a:rPr lang="zh-TW" altLang="en-US" dirty="0"/>
              <a:t>各年度說明會</a:t>
            </a:r>
            <a:r>
              <a:rPr lang="zh-TW" altLang="en-US" dirty="0" smtClean="0"/>
              <a:t>檔案</a:t>
            </a:r>
            <a:r>
              <a:rPr lang="en-US" altLang="zh-TW" dirty="0" smtClean="0">
                <a:sym typeface="Wingdings" panose="05000000000000000000" pitchFamily="2" charset="2"/>
              </a:rPr>
              <a:t></a:t>
            </a:r>
            <a:r>
              <a:rPr lang="zh-TW" altLang="en-US" b="1" dirty="0" smtClean="0">
                <a:solidFill>
                  <a:srgbClr val="FF0000"/>
                </a:solidFill>
                <a:sym typeface="Wingdings" panose="05000000000000000000" pitchFamily="2" charset="2"/>
              </a:rPr>
              <a:t>優秀老師經驗傳授</a:t>
            </a:r>
            <a:endParaRPr lang="en-US" altLang="zh-TW" b="1" dirty="0">
              <a:solidFill>
                <a:srgbClr val="FF0000"/>
              </a:solidFill>
            </a:endParaRPr>
          </a:p>
          <a:p>
            <a:r>
              <a:rPr lang="zh-TW" altLang="en-US" dirty="0"/>
              <a:t>各年度</a:t>
            </a:r>
            <a:r>
              <a:rPr lang="zh-TW" altLang="en-US" dirty="0" smtClean="0"/>
              <a:t>創作研究獎實例</a:t>
            </a:r>
            <a:r>
              <a:rPr lang="en-US" altLang="zh-TW" dirty="0" smtClean="0">
                <a:sym typeface="Wingdings" panose="05000000000000000000" pitchFamily="2" charset="2"/>
              </a:rPr>
              <a:t></a:t>
            </a:r>
            <a:r>
              <a:rPr lang="zh-TW" altLang="en-US" b="1" dirty="0">
                <a:solidFill>
                  <a:srgbClr val="FF0000"/>
                </a:solidFill>
                <a:sym typeface="Wingdings" panose="05000000000000000000" pitchFamily="2" charset="2"/>
              </a:rPr>
              <a:t>優秀同學作品</a:t>
            </a:r>
            <a:endParaRPr lang="zh-TW" altLang="en-US" b="1" dirty="0">
              <a:solidFill>
                <a:srgbClr val="FF0000"/>
              </a:solidFill>
            </a:endParaRPr>
          </a:p>
          <a:p>
            <a:pPr lvl="1"/>
            <a:r>
              <a:rPr lang="zh-TW" altLang="en-US" dirty="0" smtClean="0"/>
              <a:t>題目</a:t>
            </a:r>
            <a:r>
              <a:rPr lang="en-US" altLang="zh-TW" dirty="0" smtClean="0"/>
              <a:t>:</a:t>
            </a:r>
            <a:r>
              <a:rPr lang="zh-TW" altLang="en-US" dirty="0" smtClean="0"/>
              <a:t> 以</a:t>
            </a:r>
            <a:r>
              <a:rPr lang="zh-TW" altLang="en-US" dirty="0"/>
              <a:t>體驗行銷建構台灣旅遊景點之文化商品設計</a:t>
            </a:r>
            <a:r>
              <a:rPr lang="zh-TW" altLang="en-US" dirty="0" smtClean="0"/>
              <a:t>策略</a:t>
            </a:r>
            <a:endParaRPr lang="en-US" altLang="zh-TW" dirty="0"/>
          </a:p>
          <a:p>
            <a:pPr lvl="1"/>
            <a:r>
              <a:rPr lang="zh-TW" altLang="en-US" dirty="0" smtClean="0"/>
              <a:t>指導</a:t>
            </a:r>
            <a:r>
              <a:rPr lang="zh-TW" altLang="en-US" dirty="0"/>
              <a:t>教授：衛萬里教授</a:t>
            </a:r>
          </a:p>
          <a:p>
            <a:pPr lvl="1"/>
            <a:r>
              <a:rPr lang="zh-TW" altLang="en-US" dirty="0" smtClean="0"/>
              <a:t>撰寫</a:t>
            </a:r>
            <a:r>
              <a:rPr lang="zh-TW" altLang="en-US" dirty="0"/>
              <a:t>人：品設系莊雯惠同學</a:t>
            </a:r>
          </a:p>
          <a:p>
            <a:r>
              <a:rPr lang="en-US" altLang="zh-TW" dirty="0">
                <a:hlinkClick r:id="rId2"/>
              </a:rPr>
              <a:t>http://</a:t>
            </a:r>
            <a:r>
              <a:rPr lang="en-US" altLang="zh-TW" dirty="0" smtClean="0">
                <a:hlinkClick r:id="rId2"/>
              </a:rPr>
              <a:t>www.tec.mcu.edu.tw/zh-hant/node/1785</a:t>
            </a:r>
            <a:endParaRPr lang="en-US" altLang="zh-TW" dirty="0" smtClean="0"/>
          </a:p>
          <a:p>
            <a:endParaRPr lang="zh-TW" altLang="en-US" dirty="0"/>
          </a:p>
        </p:txBody>
      </p:sp>
      <p:sp>
        <p:nvSpPr>
          <p:cNvPr id="4" name="文字方塊 3"/>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52</a:t>
            </a:fld>
            <a:endParaRPr lang="zh-TW" altLang="en-US" sz="1600" dirty="0"/>
          </a:p>
        </p:txBody>
      </p:sp>
    </p:spTree>
    <p:extLst>
      <p:ext uri="{BB962C8B-B14F-4D97-AF65-F5344CB8AC3E}">
        <p14:creationId xmlns:p14="http://schemas.microsoft.com/office/powerpoint/2010/main" val="12137954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zh-TW" altLang="en-US" sz="4000" b="1" dirty="0" smtClean="0">
                <a:solidFill>
                  <a:srgbClr val="A50021"/>
                </a:solidFill>
                <a:cs typeface="Times New Roman" pitchFamily="18" charset="0"/>
              </a:rPr>
              <a:t>結案報告</a:t>
            </a:r>
            <a:endParaRPr lang="en-US" altLang="en-US" sz="4000" b="1" dirty="0" smtClean="0">
              <a:solidFill>
                <a:schemeClr val="bg1"/>
              </a:solidFill>
              <a:latin typeface="Times New Roman" pitchFamily="18" charset="0"/>
              <a:ea typeface="標楷體" pitchFamily="65" charset="-120"/>
              <a:cs typeface="Times New Roman" pitchFamily="18" charset="0"/>
            </a:endParaRPr>
          </a:p>
        </p:txBody>
      </p:sp>
      <p:sp>
        <p:nvSpPr>
          <p:cNvPr id="5123" name="Rectangle 3"/>
          <p:cNvSpPr>
            <a:spLocks noGrp="1" noChangeArrowheads="1"/>
          </p:cNvSpPr>
          <p:nvPr>
            <p:ph type="body" idx="1"/>
          </p:nvPr>
        </p:nvSpPr>
        <p:spPr>
          <a:xfrm>
            <a:off x="467544" y="1556792"/>
            <a:ext cx="8229600" cy="4368800"/>
          </a:xfrm>
        </p:spPr>
        <p:txBody>
          <a:bodyPr/>
          <a:lstStyle/>
          <a:p>
            <a:pPr marL="0" indent="0" eaLnBrk="1" hangingPunct="1">
              <a:buFont typeface="Arial" charset="0"/>
              <a:buNone/>
            </a:pPr>
            <a:r>
              <a:rPr lang="en-US" altLang="zh-TW" b="1" dirty="0" smtClean="0">
                <a:latin typeface="Times New Roman" pitchFamily="18" charset="0"/>
                <a:ea typeface="標楷體" pitchFamily="65" charset="-120"/>
                <a:cs typeface="Times New Roman" pitchFamily="18" charset="0"/>
              </a:rPr>
              <a:t> </a:t>
            </a:r>
            <a:r>
              <a:rPr lang="zh-TW" altLang="en-US" b="1" dirty="0">
                <a:solidFill>
                  <a:srgbClr val="A50021"/>
                </a:solidFill>
                <a:latin typeface="Times New Roman" pitchFamily="18" charset="0"/>
                <a:ea typeface="標楷體" pitchFamily="65" charset="-120"/>
                <a:cs typeface="Times New Roman" pitchFamily="18" charset="0"/>
              </a:rPr>
              <a:t>大專生科技</a:t>
            </a:r>
            <a:r>
              <a:rPr lang="zh-TW" altLang="en-US" b="1" dirty="0" smtClean="0">
                <a:solidFill>
                  <a:srgbClr val="A50021"/>
                </a:solidFill>
                <a:latin typeface="Times New Roman" pitchFamily="18" charset="0"/>
                <a:ea typeface="標楷體" pitchFamily="65" charset="-120"/>
                <a:cs typeface="Times New Roman" pitchFamily="18" charset="0"/>
              </a:rPr>
              <a:t>部結案</a:t>
            </a:r>
            <a:r>
              <a:rPr lang="zh-TW" altLang="en-US" b="1" dirty="0">
                <a:solidFill>
                  <a:srgbClr val="A50021"/>
                </a:solidFill>
                <a:latin typeface="Times New Roman" pitchFamily="18" charset="0"/>
                <a:ea typeface="標楷體" pitchFamily="65" charset="-120"/>
                <a:cs typeface="Times New Roman" pitchFamily="18" charset="0"/>
              </a:rPr>
              <a:t>報告</a:t>
            </a:r>
            <a:r>
              <a:rPr lang="zh-TW" altLang="en-US" b="1" dirty="0" smtClean="0">
                <a:latin typeface="Times New Roman" pitchFamily="18" charset="0"/>
                <a:ea typeface="標楷體" pitchFamily="65" charset="-120"/>
                <a:cs typeface="Times New Roman" pitchFamily="18" charset="0"/>
              </a:rPr>
              <a:t>：</a:t>
            </a:r>
            <a:r>
              <a:rPr lang="zh-TW" altLang="en-US" dirty="0">
                <a:cs typeface="Times New Roman" pitchFamily="18" charset="0"/>
              </a:rPr>
              <a:t>各</a:t>
            </a:r>
            <a:r>
              <a:rPr lang="zh-TW" altLang="en-US" dirty="0" smtClean="0">
                <a:latin typeface="Times New Roman" pitchFamily="18" charset="0"/>
                <a:ea typeface="標楷體" pitchFamily="65" charset="-120"/>
                <a:cs typeface="Times New Roman" pitchFamily="18" charset="0"/>
              </a:rPr>
              <a:t>年度結案報告，</a:t>
            </a:r>
            <a:r>
              <a:rPr lang="zh-TW" altLang="en-US" dirty="0" smtClean="0">
                <a:solidFill>
                  <a:srgbClr val="A50021"/>
                </a:solidFill>
                <a:latin typeface="Times New Roman" pitchFamily="18" charset="0"/>
                <a:ea typeface="標楷體" pitchFamily="65" charset="-120"/>
                <a:cs typeface="Times New Roman" pitchFamily="18" charset="0"/>
              </a:rPr>
              <a:t>全文已可查詢</a:t>
            </a:r>
            <a:r>
              <a:rPr lang="zh-TW" altLang="en-US" dirty="0" smtClean="0">
                <a:latin typeface="Times New Roman" pitchFamily="18" charset="0"/>
                <a:ea typeface="標楷體" pitchFamily="65" charset="-120"/>
                <a:cs typeface="Times New Roman" pitchFamily="18" charset="0"/>
              </a:rPr>
              <a:t>：</a:t>
            </a:r>
            <a:r>
              <a:rPr lang="en-US" altLang="zh-TW" dirty="0">
                <a:latin typeface="Times New Roman" pitchFamily="18" charset="0"/>
                <a:ea typeface="標楷體" pitchFamily="65" charset="-120"/>
                <a:cs typeface="Times New Roman" pitchFamily="18" charset="0"/>
                <a:hlinkClick r:id="rId3"/>
              </a:rPr>
              <a:t>http://</a:t>
            </a:r>
            <a:r>
              <a:rPr lang="en-US" altLang="zh-TW" dirty="0" smtClean="0">
                <a:latin typeface="Times New Roman" pitchFamily="18" charset="0"/>
                <a:ea typeface="標楷體" pitchFamily="65" charset="-120"/>
                <a:cs typeface="Times New Roman" pitchFamily="18" charset="0"/>
                <a:hlinkClick r:id="rId3"/>
              </a:rPr>
              <a:t>statistics.most.gov.tw/was2/award/AsAwardMultiQuery.aspx</a:t>
            </a:r>
            <a:endParaRPr lang="en-US" altLang="zh-TW" dirty="0" smtClean="0">
              <a:latin typeface="Times New Roman" pitchFamily="18" charset="0"/>
              <a:ea typeface="標楷體" pitchFamily="65" charset="-120"/>
              <a:cs typeface="Times New Roman" pitchFamily="18" charset="0"/>
            </a:endParaRPr>
          </a:p>
          <a:p>
            <a:pPr marL="0" indent="0" eaLnBrk="1" hangingPunct="1">
              <a:buFont typeface="Arial" charset="0"/>
              <a:buNone/>
            </a:pPr>
            <a:endParaRPr lang="zh-TW" altLang="en-US" dirty="0">
              <a:latin typeface="Times New Roman" pitchFamily="18" charset="0"/>
              <a:ea typeface="標楷體" pitchFamily="65" charset="-120"/>
              <a:cs typeface="Times New Roman" pitchFamily="18" charset="0"/>
            </a:endParaRPr>
          </a:p>
        </p:txBody>
      </p:sp>
      <p:pic>
        <p:nvPicPr>
          <p:cNvPr id="133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23" t="11674" r="3915" b="34247"/>
          <a:stretch/>
        </p:blipFill>
        <p:spPr bwMode="auto">
          <a:xfrm>
            <a:off x="571922" y="3717032"/>
            <a:ext cx="8248549" cy="2729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53</a:t>
            </a:fld>
            <a:endParaRPr lang="zh-TW" altLang="en-US" sz="1600" dirty="0"/>
          </a:p>
        </p:txBody>
      </p:sp>
    </p:spTree>
    <p:extLst>
      <p:ext uri="{BB962C8B-B14F-4D97-AF65-F5344CB8AC3E}">
        <p14:creationId xmlns:p14="http://schemas.microsoft.com/office/powerpoint/2010/main" val="225055218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  論</a:t>
            </a:r>
            <a:endParaRPr lang="zh-TW" altLang="en-US" dirty="0"/>
          </a:p>
        </p:txBody>
      </p:sp>
      <p:sp>
        <p:nvSpPr>
          <p:cNvPr id="3" name="內容版面配置區 2"/>
          <p:cNvSpPr>
            <a:spLocks noGrp="1"/>
          </p:cNvSpPr>
          <p:nvPr>
            <p:ph idx="1"/>
          </p:nvPr>
        </p:nvSpPr>
        <p:spPr/>
        <p:txBody>
          <a:bodyPr/>
          <a:lstStyle/>
          <a:p>
            <a:r>
              <a:rPr lang="zh-TW" altLang="en-US" dirty="0" smtClean="0"/>
              <a:t>科技部審查是一項主觀中力求客觀的評審過程，評審雖有一定標準，但是不可否認，審查者的偏好具有決定性的影響，因此，建議同學全力準備，但平常心看待</a:t>
            </a:r>
            <a:r>
              <a:rPr lang="zh-TW" altLang="en-US" dirty="0" smtClean="0"/>
              <a:t>結果</a:t>
            </a:r>
            <a:endParaRPr lang="en-US" altLang="zh-TW" dirty="0" smtClean="0"/>
          </a:p>
          <a:p>
            <a:r>
              <a:rPr lang="zh-TW" altLang="en-US" b="1" dirty="0">
                <a:solidFill>
                  <a:srgbClr val="FF0000"/>
                </a:solidFill>
              </a:rPr>
              <a:t>研究</a:t>
            </a:r>
            <a:r>
              <a:rPr lang="zh-TW" altLang="en-US" b="1" dirty="0" smtClean="0">
                <a:solidFill>
                  <a:srgbClr val="FF0000"/>
                </a:solidFill>
              </a:rPr>
              <a:t>是拼出來的</a:t>
            </a:r>
            <a:r>
              <a:rPr lang="en-US" altLang="zh-TW" b="1" dirty="0" smtClean="0">
                <a:solidFill>
                  <a:srgbClr val="FF0000"/>
                </a:solidFill>
                <a:sym typeface="Wingdings" panose="05000000000000000000" pitchFamily="2" charset="2"/>
              </a:rPr>
              <a:t></a:t>
            </a:r>
            <a:r>
              <a:rPr lang="zh-TW" altLang="en-US" b="1" dirty="0" smtClean="0">
                <a:solidFill>
                  <a:srgbClr val="FF0000"/>
                </a:solidFill>
                <a:sym typeface="Wingdings" panose="05000000000000000000" pitchFamily="2" charset="2"/>
              </a:rPr>
              <a:t>潛能才會被激發出來</a:t>
            </a:r>
            <a:endParaRPr lang="en-US" altLang="zh-TW" b="1" dirty="0" smtClean="0">
              <a:solidFill>
                <a:srgbClr val="FF0000"/>
              </a:solidFill>
            </a:endParaRPr>
          </a:p>
          <a:p>
            <a:r>
              <a:rPr lang="zh-TW" altLang="en-US" b="1" dirty="0">
                <a:solidFill>
                  <a:srgbClr val="FF0000"/>
                </a:solidFill>
              </a:rPr>
              <a:t>研究時間管理重要性</a:t>
            </a:r>
            <a:endParaRPr lang="en-US" altLang="zh-TW" b="1" dirty="0">
              <a:solidFill>
                <a:srgbClr val="FF0000"/>
              </a:solidFill>
            </a:endParaRPr>
          </a:p>
          <a:p>
            <a:r>
              <a:rPr lang="en-US" altLang="zh-TW" dirty="0" smtClean="0"/>
              <a:t>Fail </a:t>
            </a:r>
            <a:r>
              <a:rPr lang="en-US" altLang="zh-TW" dirty="0" smtClean="0"/>
              <a:t>is normal.</a:t>
            </a:r>
          </a:p>
          <a:p>
            <a:r>
              <a:rPr lang="zh-TW" altLang="en-US" dirty="0" smtClean="0"/>
              <a:t>祝</a:t>
            </a:r>
            <a:r>
              <a:rPr lang="zh-TW" altLang="en-US" dirty="0" smtClean="0"/>
              <a:t>大家申請順利</a:t>
            </a:r>
            <a:r>
              <a:rPr lang="en-US" altLang="zh-TW" dirty="0" smtClean="0"/>
              <a:t>!</a:t>
            </a:r>
          </a:p>
          <a:p>
            <a:endParaRPr lang="zh-TW" altLang="en-US" dirty="0"/>
          </a:p>
        </p:txBody>
      </p:sp>
      <p:sp>
        <p:nvSpPr>
          <p:cNvPr id="4" name="文字方塊 3"/>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54</a:t>
            </a:fld>
            <a:endParaRPr lang="zh-TW" alt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a:xfrm>
            <a:off x="1043608" y="2636912"/>
            <a:ext cx="7272808" cy="1143000"/>
          </a:xfrm>
        </p:spPr>
        <p:txBody>
          <a:bodyPr/>
          <a:lstStyle/>
          <a:p>
            <a:r>
              <a:rPr lang="zh-TW" altLang="en-US" dirty="0" smtClean="0"/>
              <a:t>我為什麼要</a:t>
            </a:r>
            <a:r>
              <a:rPr lang="zh-TW" altLang="en-US" dirty="0" smtClean="0"/>
              <a:t>參加科技</a:t>
            </a:r>
            <a:r>
              <a:rPr lang="zh-TW" altLang="en-US" dirty="0"/>
              <a:t>部</a:t>
            </a:r>
            <a:r>
              <a:rPr lang="zh-TW" altLang="en-US" dirty="0" smtClean="0"/>
              <a:t>大專學生</a:t>
            </a:r>
            <a:r>
              <a:rPr lang="zh-TW" altLang="en-US" dirty="0"/>
              <a:t>專題</a:t>
            </a:r>
            <a:r>
              <a:rPr lang="zh-TW" altLang="en-US" dirty="0" smtClean="0"/>
              <a:t>研究計畫？</a:t>
            </a:r>
          </a:p>
        </p:txBody>
      </p:sp>
      <p:sp>
        <p:nvSpPr>
          <p:cNvPr id="4" name="文字方塊 3"/>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6</a:t>
            </a:fld>
            <a:endParaRPr lang="zh-TW" alt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lstStyle/>
          <a:p>
            <a:r>
              <a:rPr lang="zh-TW" altLang="en-US" sz="4000" dirty="0" smtClean="0"/>
              <a:t>大專</a:t>
            </a:r>
            <a:r>
              <a:rPr lang="zh-TW" altLang="en-US" sz="4000" dirty="0"/>
              <a:t>生科技部專題</a:t>
            </a:r>
            <a:r>
              <a:rPr lang="zh-TW" altLang="en-US" sz="4000" dirty="0" smtClean="0"/>
              <a:t>研究</a:t>
            </a:r>
            <a:r>
              <a:rPr lang="zh-TW" altLang="en-US" sz="4000" dirty="0" smtClean="0"/>
              <a:t>計畫優勢</a:t>
            </a:r>
            <a:endParaRPr lang="zh-TW" altLang="en-US" sz="4000" dirty="0" smtClean="0"/>
          </a:p>
        </p:txBody>
      </p:sp>
      <p:sp>
        <p:nvSpPr>
          <p:cNvPr id="46083" name="Rectangle 3"/>
          <p:cNvSpPr>
            <a:spLocks noGrp="1"/>
          </p:cNvSpPr>
          <p:nvPr>
            <p:ph idx="1"/>
          </p:nvPr>
        </p:nvSpPr>
        <p:spPr/>
        <p:txBody>
          <a:bodyPr/>
          <a:lstStyle/>
          <a:p>
            <a:r>
              <a:rPr lang="zh-TW" altLang="en-US" dirty="0" smtClean="0"/>
              <a:t>科技部通過補助</a:t>
            </a:r>
            <a:r>
              <a:rPr lang="en-US" altLang="zh-TW" dirty="0" smtClean="0"/>
              <a:t>4,8000</a:t>
            </a:r>
            <a:r>
              <a:rPr lang="zh-TW" altLang="en-US" dirty="0" smtClean="0"/>
              <a:t>元獎助學金</a:t>
            </a:r>
            <a:r>
              <a:rPr lang="en-US" altLang="zh-TW" dirty="0" smtClean="0"/>
              <a:t>(6000</a:t>
            </a:r>
            <a:r>
              <a:rPr lang="zh-TW" altLang="en-US" dirty="0" smtClean="0"/>
              <a:t>元*</a:t>
            </a:r>
            <a:r>
              <a:rPr lang="en-US" altLang="zh-TW" dirty="0" smtClean="0"/>
              <a:t>8</a:t>
            </a:r>
            <a:r>
              <a:rPr lang="zh-TW" altLang="en-US" dirty="0" smtClean="0"/>
              <a:t>個月</a:t>
            </a:r>
            <a:r>
              <a:rPr lang="en-US" altLang="zh-TW" dirty="0" smtClean="0"/>
              <a:t>)</a:t>
            </a:r>
          </a:p>
          <a:p>
            <a:r>
              <a:rPr lang="zh-TW" altLang="en-US" dirty="0"/>
              <a:t>結合學系畢業專題 </a:t>
            </a:r>
            <a:r>
              <a:rPr lang="en-US" altLang="zh-TW" dirty="0"/>
              <a:t>(</a:t>
            </a:r>
            <a:r>
              <a:rPr lang="zh-TW" altLang="en-US" dirty="0"/>
              <a:t>一兼二顧</a:t>
            </a:r>
            <a:r>
              <a:rPr lang="en-US" altLang="zh-TW" dirty="0"/>
              <a:t>)</a:t>
            </a:r>
            <a:endParaRPr lang="zh-TW" altLang="en-US" dirty="0"/>
          </a:p>
          <a:p>
            <a:r>
              <a:rPr lang="zh-TW" altLang="en-US" dirty="0" smtClean="0"/>
              <a:t>增加</a:t>
            </a:r>
            <a:r>
              <a:rPr lang="zh-TW" altLang="en-US" dirty="0" smtClean="0"/>
              <a:t>未來研究所推薦申請、深造</a:t>
            </a:r>
            <a:r>
              <a:rPr lang="zh-TW" altLang="en-US" dirty="0" smtClean="0"/>
              <a:t>競爭力</a:t>
            </a:r>
            <a:endParaRPr lang="en-US" altLang="zh-TW" dirty="0" smtClean="0"/>
          </a:p>
          <a:p>
            <a:r>
              <a:rPr lang="zh-TW" altLang="en-US" dirty="0" smtClean="0"/>
              <a:t>整合</a:t>
            </a:r>
            <a:r>
              <a:rPr lang="zh-TW" altLang="en-US" dirty="0" smtClean="0"/>
              <a:t>過去所學，實際應用在實務現象探討</a:t>
            </a:r>
          </a:p>
          <a:p>
            <a:r>
              <a:rPr lang="zh-TW" altLang="en-US" dirty="0" smtClean="0"/>
              <a:t>提前學習獨立研究能力，有助未來研究生涯。</a:t>
            </a:r>
            <a:endParaRPr lang="zh-TW" altLang="en-US" dirty="0"/>
          </a:p>
          <a:p>
            <a:endParaRPr lang="zh-TW" altLang="en-US" dirty="0" smtClean="0"/>
          </a:p>
        </p:txBody>
      </p:sp>
      <p:sp>
        <p:nvSpPr>
          <p:cNvPr id="5" name="文字方塊 4"/>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7</a:t>
            </a:fld>
            <a:endParaRPr lang="zh-TW" altLang="en-US" sz="1600" dirty="0"/>
          </a:p>
        </p:txBody>
      </p:sp>
    </p:spTree>
    <p:extLst>
      <p:ext uri="{BB962C8B-B14F-4D97-AF65-F5344CB8AC3E}">
        <p14:creationId xmlns:p14="http://schemas.microsoft.com/office/powerpoint/2010/main" val="164221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blinds(horizontal)">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blinds(horizontal)">
                                      <p:cBhvr>
                                        <p:cTn id="12" dur="500"/>
                                        <p:tgtEl>
                                          <p:spTgt spid="46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blinds(horizontal)">
                                      <p:cBhvr>
                                        <p:cTn id="17" dur="500"/>
                                        <p:tgtEl>
                                          <p:spTgt spid="460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blinds(horizontal)">
                                      <p:cBhvr>
                                        <p:cTn id="22" dur="500"/>
                                        <p:tgtEl>
                                          <p:spTgt spid="460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6083">
                                            <p:txEl>
                                              <p:pRg st="4" end="4"/>
                                            </p:txEl>
                                          </p:spTgt>
                                        </p:tgtEl>
                                        <p:attrNameLst>
                                          <p:attrName>style.visibility</p:attrName>
                                        </p:attrNameLst>
                                      </p:cBhvr>
                                      <p:to>
                                        <p:strVal val="visible"/>
                                      </p:to>
                                    </p:set>
                                    <p:animEffect transition="in" filter="blinds(horizontal)">
                                      <p:cBhvr>
                                        <p:cTn id="27" dur="500"/>
                                        <p:tgtEl>
                                          <p:spTgt spid="460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研究創作獎</a:t>
            </a:r>
          </a:p>
        </p:txBody>
      </p:sp>
      <p:sp>
        <p:nvSpPr>
          <p:cNvPr id="3" name="內容版面配置區 2"/>
          <p:cNvSpPr>
            <a:spLocks noGrp="1"/>
          </p:cNvSpPr>
          <p:nvPr>
            <p:ph idx="1"/>
          </p:nvPr>
        </p:nvSpPr>
        <p:spPr/>
        <p:txBody>
          <a:bodyPr/>
          <a:lstStyle/>
          <a:p>
            <a:r>
              <a:rPr lang="zh-TW" altLang="en-US" dirty="0"/>
              <a:t>提案通過且執行完畢，可參加研究創作獎評選</a:t>
            </a:r>
            <a:r>
              <a:rPr lang="en-US" altLang="zh-TW" dirty="0"/>
              <a:t>(</a:t>
            </a:r>
            <a:r>
              <a:rPr lang="zh-TW" altLang="en-US" dirty="0"/>
              <a:t>每年從各領域中選</a:t>
            </a:r>
            <a:r>
              <a:rPr lang="en-US" altLang="zh-TW" dirty="0"/>
              <a:t>200</a:t>
            </a:r>
            <a:r>
              <a:rPr lang="zh-TW" altLang="en-US" dirty="0"/>
              <a:t>件表揚</a:t>
            </a:r>
            <a:r>
              <a:rPr lang="en-US" altLang="zh-TW" dirty="0" smtClean="0"/>
              <a:t>)</a:t>
            </a:r>
          </a:p>
          <a:p>
            <a:r>
              <a:rPr lang="en-US" altLang="zh-TW" dirty="0" smtClean="0"/>
              <a:t>104</a:t>
            </a:r>
            <a:r>
              <a:rPr lang="zh-TW" altLang="en-US" dirty="0" smtClean="0"/>
              <a:t>學年本校從</a:t>
            </a:r>
            <a:r>
              <a:rPr lang="en-US" altLang="zh-TW" dirty="0" smtClean="0"/>
              <a:t>3289</a:t>
            </a:r>
            <a:r>
              <a:rPr lang="zh-TW" altLang="en-US" dirty="0" smtClean="0"/>
              <a:t>件中，本校獲評審通過</a:t>
            </a:r>
            <a:r>
              <a:rPr lang="en-US" altLang="zh-TW" dirty="0" smtClean="0"/>
              <a:t>144</a:t>
            </a:r>
            <a:r>
              <a:rPr lang="zh-TW" altLang="en-US" dirty="0" smtClean="0"/>
              <a:t>件，獲</a:t>
            </a:r>
            <a:r>
              <a:rPr lang="zh-TW" altLang="en-US" dirty="0"/>
              <a:t>研究創作</a:t>
            </a:r>
            <a:r>
              <a:rPr lang="zh-TW" altLang="en-US" dirty="0" smtClean="0"/>
              <a:t>獎</a:t>
            </a:r>
            <a:r>
              <a:rPr lang="en-US" altLang="zh-TW" dirty="0" smtClean="0"/>
              <a:t>8</a:t>
            </a:r>
            <a:r>
              <a:rPr lang="zh-TW" altLang="en-US" dirty="0" smtClean="0"/>
              <a:t>件。</a:t>
            </a:r>
            <a:endParaRPr lang="en-US" altLang="zh-TW" dirty="0" smtClean="0"/>
          </a:p>
          <a:p>
            <a:r>
              <a:rPr lang="zh-TW" altLang="en-US" dirty="0"/>
              <a:t>獲「研究創作獎</a:t>
            </a:r>
            <a:r>
              <a:rPr lang="zh-TW" altLang="en-US" dirty="0" smtClean="0"/>
              <a:t>」獎金</a:t>
            </a:r>
            <a:r>
              <a:rPr lang="zh-TW" altLang="en-US" dirty="0"/>
              <a:t>：</a:t>
            </a:r>
          </a:p>
          <a:p>
            <a:pPr lvl="1"/>
            <a:r>
              <a:rPr lang="zh-TW" altLang="en-US" dirty="0" smtClean="0"/>
              <a:t>依「</a:t>
            </a:r>
            <a:r>
              <a:rPr lang="zh-TW" altLang="en-US" dirty="0"/>
              <a:t>科技部補助大專學生研究計畫作業要點」第十三條第二項：「獲獎學生由本部頒發獎金新臺幣</a:t>
            </a:r>
            <a:r>
              <a:rPr lang="zh-TW" altLang="en-US" dirty="0">
                <a:solidFill>
                  <a:srgbClr val="FF0000"/>
                </a:solidFill>
              </a:rPr>
              <a:t>二萬元</a:t>
            </a:r>
            <a:r>
              <a:rPr lang="zh-TW" altLang="en-US" dirty="0"/>
              <a:t>及</a:t>
            </a:r>
            <a:r>
              <a:rPr lang="zh-TW" altLang="en-US" dirty="0">
                <a:solidFill>
                  <a:srgbClr val="FF0000"/>
                </a:solidFill>
              </a:rPr>
              <a:t>獎狀一紙</a:t>
            </a:r>
            <a:r>
              <a:rPr lang="zh-TW" altLang="en-US" dirty="0"/>
              <a:t>。</a:t>
            </a:r>
            <a:r>
              <a:rPr lang="zh-TW" altLang="en-US" dirty="0" smtClean="0"/>
              <a:t>」</a:t>
            </a:r>
            <a:endParaRPr lang="zh-TW" altLang="en-US" dirty="0"/>
          </a:p>
        </p:txBody>
      </p:sp>
      <p:sp>
        <p:nvSpPr>
          <p:cNvPr id="5" name="文字方塊 4"/>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8</a:t>
            </a:fld>
            <a:endParaRPr lang="zh-TW" altLang="en-US" sz="1600" dirty="0"/>
          </a:p>
        </p:txBody>
      </p:sp>
    </p:spTree>
    <p:extLst>
      <p:ext uri="{BB962C8B-B14F-4D97-AF65-F5344CB8AC3E}">
        <p14:creationId xmlns:p14="http://schemas.microsoft.com/office/powerpoint/2010/main" val="885166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104</a:t>
            </a:r>
            <a:r>
              <a:rPr lang="zh-TW" altLang="en-US" dirty="0" smtClean="0"/>
              <a:t>學年度本校通過</a:t>
            </a:r>
            <a:r>
              <a:rPr lang="en-US" altLang="zh-TW" dirty="0" smtClean="0"/>
              <a:t>144</a:t>
            </a:r>
            <a:r>
              <a:rPr lang="zh-TW" altLang="en-US" dirty="0" smtClean="0"/>
              <a:t>件</a:t>
            </a: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2308846639"/>
              </p:ext>
            </p:extLst>
          </p:nvPr>
        </p:nvGraphicFramePr>
        <p:xfrm>
          <a:off x="460251" y="1700808"/>
          <a:ext cx="8341146" cy="4752528"/>
        </p:xfrm>
        <a:graphic>
          <a:graphicData uri="http://schemas.openxmlformats.org/drawingml/2006/table">
            <a:tbl>
              <a:tblPr firstRow="1" firstCol="1" bandRow="1">
                <a:tableStyleId>{5C22544A-7EE6-4342-B048-85BDC9FD1C3A}</a:tableStyleId>
              </a:tblPr>
              <a:tblGrid>
                <a:gridCol w="926517"/>
                <a:gridCol w="1042020"/>
                <a:gridCol w="1796529"/>
                <a:gridCol w="4576080"/>
              </a:tblGrid>
              <a:tr h="542637">
                <a:tc>
                  <a:txBody>
                    <a:bodyPr/>
                    <a:lstStyle/>
                    <a:p>
                      <a:pPr algn="ctr">
                        <a:lnSpc>
                          <a:spcPts val="1440"/>
                        </a:lnSpc>
                        <a:spcAft>
                          <a:spcPts val="0"/>
                        </a:spcAft>
                      </a:pPr>
                      <a:r>
                        <a:rPr lang="en-US" sz="1400" u="sng" kern="0" dirty="0" err="1">
                          <a:effectLst/>
                        </a:rPr>
                        <a:t>年度</a:t>
                      </a:r>
                      <a:endParaRPr lang="zh-TW" sz="1400" kern="100" dirty="0">
                        <a:effectLst/>
                        <a:latin typeface="Calibri"/>
                        <a:ea typeface="新細明體"/>
                        <a:cs typeface="Times New Roman"/>
                      </a:endParaRPr>
                    </a:p>
                  </a:txBody>
                  <a:tcPr marL="95250" marR="95250" marT="190500" marB="47625"/>
                </a:tc>
                <a:tc>
                  <a:txBody>
                    <a:bodyPr/>
                    <a:lstStyle/>
                    <a:p>
                      <a:pPr algn="ctr">
                        <a:lnSpc>
                          <a:spcPts val="1440"/>
                        </a:lnSpc>
                        <a:spcAft>
                          <a:spcPts val="0"/>
                        </a:spcAft>
                      </a:pPr>
                      <a:r>
                        <a:rPr lang="en-US" sz="1400" u="sng" kern="0" dirty="0" err="1">
                          <a:effectLst/>
                        </a:rPr>
                        <a:t>學生姓名</a:t>
                      </a:r>
                      <a:endParaRPr lang="zh-TW" sz="1400" kern="100" dirty="0">
                        <a:effectLst/>
                        <a:latin typeface="Calibri"/>
                        <a:ea typeface="新細明體"/>
                        <a:cs typeface="Times New Roman"/>
                      </a:endParaRPr>
                    </a:p>
                  </a:txBody>
                  <a:tcPr marL="95250" marR="95250" marT="190500" marB="47625"/>
                </a:tc>
                <a:tc>
                  <a:txBody>
                    <a:bodyPr/>
                    <a:lstStyle/>
                    <a:p>
                      <a:pPr algn="ctr">
                        <a:lnSpc>
                          <a:spcPts val="1440"/>
                        </a:lnSpc>
                        <a:spcAft>
                          <a:spcPts val="0"/>
                        </a:spcAft>
                      </a:pPr>
                      <a:r>
                        <a:rPr lang="en-US" sz="1400" u="sng" kern="0" dirty="0" err="1">
                          <a:effectLst/>
                        </a:rPr>
                        <a:t>執行機關</a:t>
                      </a:r>
                      <a:endParaRPr lang="zh-TW" sz="1400" kern="100" dirty="0">
                        <a:effectLst/>
                        <a:latin typeface="Calibri"/>
                        <a:ea typeface="新細明體"/>
                        <a:cs typeface="Times New Roman"/>
                      </a:endParaRPr>
                    </a:p>
                  </a:txBody>
                  <a:tcPr marL="95250" marR="95250" marT="190500" marB="47625"/>
                </a:tc>
                <a:tc>
                  <a:txBody>
                    <a:bodyPr/>
                    <a:lstStyle/>
                    <a:p>
                      <a:pPr algn="ctr">
                        <a:lnSpc>
                          <a:spcPct val="100000"/>
                        </a:lnSpc>
                        <a:spcAft>
                          <a:spcPts val="0"/>
                        </a:spcAft>
                      </a:pPr>
                      <a:r>
                        <a:rPr lang="zh-TW" sz="1400" kern="0" dirty="0">
                          <a:effectLst/>
                        </a:rPr>
                        <a:t>內容</a:t>
                      </a:r>
                      <a:endParaRPr lang="zh-TW" sz="1400" kern="100" dirty="0">
                        <a:effectLst/>
                        <a:latin typeface="Calibri"/>
                        <a:ea typeface="新細明體"/>
                        <a:cs typeface="Times New Roman"/>
                      </a:endParaRPr>
                    </a:p>
                  </a:txBody>
                  <a:tcPr marL="95250" marR="95250" marT="190500" marB="47625"/>
                </a:tc>
              </a:tr>
              <a:tr h="1403297">
                <a:tc>
                  <a:txBody>
                    <a:bodyPr/>
                    <a:lstStyle/>
                    <a:p>
                      <a:pPr algn="ctr">
                        <a:spcAft>
                          <a:spcPts val="0"/>
                        </a:spcAft>
                      </a:pPr>
                      <a:r>
                        <a:rPr lang="en-US" sz="1400" kern="0">
                          <a:effectLst/>
                        </a:rPr>
                        <a:t>104</a:t>
                      </a:r>
                      <a:endParaRPr lang="zh-TW" sz="1400" kern="100">
                        <a:effectLst/>
                        <a:latin typeface="Calibri"/>
                        <a:ea typeface="新細明體"/>
                        <a:cs typeface="Times New Roman"/>
                      </a:endParaRPr>
                    </a:p>
                  </a:txBody>
                  <a:tcPr marL="38100" marR="38100" marT="38100" marB="38100" anchor="ctr"/>
                </a:tc>
                <a:tc>
                  <a:txBody>
                    <a:bodyPr/>
                    <a:lstStyle/>
                    <a:p>
                      <a:pPr>
                        <a:spcAft>
                          <a:spcPts val="0"/>
                        </a:spcAft>
                      </a:pPr>
                      <a:r>
                        <a:rPr lang="zh-TW" sz="1400" kern="0">
                          <a:effectLst/>
                        </a:rPr>
                        <a:t>李念臻</a:t>
                      </a:r>
                      <a:endParaRPr lang="zh-TW" sz="1400" kern="100">
                        <a:effectLst/>
                        <a:latin typeface="Calibri"/>
                        <a:ea typeface="新細明體"/>
                        <a:cs typeface="Times New Roman"/>
                      </a:endParaRPr>
                    </a:p>
                  </a:txBody>
                  <a:tcPr marL="38100" marR="38100" marT="38100" marB="38100" anchor="ctr"/>
                </a:tc>
                <a:tc>
                  <a:txBody>
                    <a:bodyPr/>
                    <a:lstStyle/>
                    <a:p>
                      <a:pPr>
                        <a:spcAft>
                          <a:spcPts val="0"/>
                        </a:spcAft>
                      </a:pPr>
                      <a:r>
                        <a:rPr lang="zh-TW" sz="1400" kern="0" dirty="0">
                          <a:effectLst/>
                        </a:rPr>
                        <a:t>銘傳大學社會與安全管理學系</a:t>
                      </a:r>
                      <a:endParaRPr lang="zh-TW" sz="1400" kern="100" dirty="0">
                        <a:effectLst/>
                        <a:latin typeface="Calibri"/>
                        <a:ea typeface="新細明體"/>
                        <a:cs typeface="Times New Roman"/>
                      </a:endParaRPr>
                    </a:p>
                  </a:txBody>
                  <a:tcPr marL="38100" marR="38100" marT="38100" marB="38100" anchor="ctr"/>
                </a:tc>
                <a:tc>
                  <a:txBody>
                    <a:bodyPr/>
                    <a:lstStyle/>
                    <a:p>
                      <a:pPr>
                        <a:spcAft>
                          <a:spcPts val="0"/>
                        </a:spcAft>
                      </a:pPr>
                      <a:r>
                        <a:rPr lang="zh-TW" sz="1400" kern="0" dirty="0">
                          <a:effectLst/>
                        </a:rPr>
                        <a:t>計畫名稱：護理之家消防安全風險評估之研究</a:t>
                      </a:r>
                      <a:r>
                        <a:rPr lang="en-US" sz="1400" kern="0" dirty="0">
                          <a:effectLst/>
                        </a:rPr>
                        <a:t/>
                      </a:r>
                      <a:br>
                        <a:rPr lang="en-US" sz="1400" kern="0" dirty="0">
                          <a:effectLst/>
                        </a:rPr>
                      </a:br>
                      <a:r>
                        <a:rPr lang="zh-TW" sz="1400" kern="0" dirty="0">
                          <a:effectLst/>
                        </a:rPr>
                        <a:t>計畫編號：</a:t>
                      </a:r>
                      <a:r>
                        <a:rPr lang="en-US" sz="1400" kern="0" dirty="0">
                          <a:effectLst/>
                        </a:rPr>
                        <a:t>104-2815-C-130-132-M</a:t>
                      </a:r>
                      <a:br>
                        <a:rPr lang="en-US" sz="1400" kern="0" dirty="0">
                          <a:effectLst/>
                        </a:rPr>
                      </a:br>
                      <a:r>
                        <a:rPr lang="zh-TW" sz="1400" kern="0" dirty="0">
                          <a:effectLst/>
                        </a:rPr>
                        <a:t>成果報告：</a:t>
                      </a:r>
                      <a:r>
                        <a:rPr lang="en-US" sz="1400" kern="0" dirty="0">
                          <a:effectLst/>
                        </a:rPr>
                        <a:t/>
                      </a:r>
                      <a:br>
                        <a:rPr lang="en-US" sz="1400" kern="0" dirty="0">
                          <a:effectLst/>
                        </a:rPr>
                      </a:br>
                      <a:r>
                        <a:rPr lang="zh-TW" sz="1400" kern="0" dirty="0">
                          <a:effectLst/>
                        </a:rPr>
                        <a:t>執行起迄：</a:t>
                      </a:r>
                      <a:r>
                        <a:rPr lang="en-US" sz="1400" kern="0" dirty="0">
                          <a:effectLst/>
                        </a:rPr>
                        <a:t>2015/07/01~2016/02/28</a:t>
                      </a:r>
                      <a:br>
                        <a:rPr lang="en-US" sz="1400" kern="0" dirty="0">
                          <a:effectLst/>
                        </a:rPr>
                      </a:br>
                      <a:r>
                        <a:rPr lang="zh-TW" sz="1400" kern="0" dirty="0">
                          <a:effectLst/>
                        </a:rPr>
                        <a:t>指導教授：唐雲明</a:t>
                      </a:r>
                      <a:r>
                        <a:rPr lang="en-US" sz="1400" kern="0" dirty="0">
                          <a:effectLst/>
                        </a:rPr>
                        <a:t/>
                      </a:r>
                      <a:br>
                        <a:rPr lang="en-US" sz="1400" kern="0" dirty="0">
                          <a:effectLst/>
                        </a:rPr>
                      </a:br>
                      <a:r>
                        <a:rPr lang="zh-TW" sz="1400" kern="0" dirty="0">
                          <a:effectLst/>
                        </a:rPr>
                        <a:t>核定金額：</a:t>
                      </a:r>
                      <a:r>
                        <a:rPr lang="en-US" sz="1400" kern="0" dirty="0">
                          <a:effectLst/>
                        </a:rPr>
                        <a:t>48,000</a:t>
                      </a:r>
                      <a:r>
                        <a:rPr lang="zh-TW" sz="1400" kern="0" dirty="0">
                          <a:effectLst/>
                        </a:rPr>
                        <a:t>元</a:t>
                      </a:r>
                      <a:endParaRPr lang="zh-TW" sz="1400" kern="100" dirty="0">
                        <a:effectLst/>
                        <a:latin typeface="Calibri"/>
                        <a:ea typeface="新細明體"/>
                        <a:cs typeface="Times New Roman"/>
                      </a:endParaRPr>
                    </a:p>
                  </a:txBody>
                  <a:tcPr marL="38100" marR="38100" marT="38100" marB="38100" anchor="ctr"/>
                </a:tc>
              </a:tr>
              <a:tr h="1403297">
                <a:tc>
                  <a:txBody>
                    <a:bodyPr/>
                    <a:lstStyle/>
                    <a:p>
                      <a:pPr algn="ctr">
                        <a:spcAft>
                          <a:spcPts val="0"/>
                        </a:spcAft>
                      </a:pPr>
                      <a:r>
                        <a:rPr lang="en-US" sz="1400" kern="0">
                          <a:effectLst/>
                        </a:rPr>
                        <a:t>104</a:t>
                      </a:r>
                      <a:endParaRPr lang="zh-TW" sz="1400" kern="100">
                        <a:effectLst/>
                        <a:latin typeface="Calibri"/>
                        <a:ea typeface="新細明體"/>
                        <a:cs typeface="Times New Roman"/>
                      </a:endParaRPr>
                    </a:p>
                  </a:txBody>
                  <a:tcPr marL="38100" marR="38100" marT="38100" marB="38100" anchor="ctr"/>
                </a:tc>
                <a:tc>
                  <a:txBody>
                    <a:bodyPr/>
                    <a:lstStyle/>
                    <a:p>
                      <a:pPr>
                        <a:spcAft>
                          <a:spcPts val="0"/>
                        </a:spcAft>
                      </a:pPr>
                      <a:r>
                        <a:rPr lang="zh-TW" sz="1400" kern="0">
                          <a:effectLst/>
                        </a:rPr>
                        <a:t>賴亞琳</a:t>
                      </a:r>
                      <a:endParaRPr lang="zh-TW" sz="1400" kern="100">
                        <a:effectLst/>
                        <a:latin typeface="Calibri"/>
                        <a:ea typeface="新細明體"/>
                        <a:cs typeface="Times New Roman"/>
                      </a:endParaRPr>
                    </a:p>
                  </a:txBody>
                  <a:tcPr marL="38100" marR="38100" marT="38100" marB="38100" anchor="ctr"/>
                </a:tc>
                <a:tc>
                  <a:txBody>
                    <a:bodyPr/>
                    <a:lstStyle/>
                    <a:p>
                      <a:pPr>
                        <a:spcAft>
                          <a:spcPts val="0"/>
                        </a:spcAft>
                      </a:pPr>
                      <a:r>
                        <a:rPr lang="zh-TW" sz="1400" kern="0">
                          <a:effectLst/>
                        </a:rPr>
                        <a:t>銘傳大學社會與安全管理學系</a:t>
                      </a:r>
                      <a:endParaRPr lang="zh-TW" sz="1400" kern="100">
                        <a:effectLst/>
                        <a:latin typeface="Calibri"/>
                        <a:ea typeface="新細明體"/>
                        <a:cs typeface="Times New Roman"/>
                      </a:endParaRPr>
                    </a:p>
                  </a:txBody>
                  <a:tcPr marL="38100" marR="38100" marT="38100" marB="38100" anchor="ctr"/>
                </a:tc>
                <a:tc>
                  <a:txBody>
                    <a:bodyPr/>
                    <a:lstStyle/>
                    <a:p>
                      <a:pPr>
                        <a:spcAft>
                          <a:spcPts val="0"/>
                        </a:spcAft>
                      </a:pPr>
                      <a:r>
                        <a:rPr lang="zh-TW" sz="1400" kern="0">
                          <a:effectLst/>
                        </a:rPr>
                        <a:t>計畫名稱：醫療犯罪之探討</a:t>
                      </a:r>
                      <a:r>
                        <a:rPr lang="en-US" sz="1400" kern="0">
                          <a:effectLst/>
                        </a:rPr>
                        <a:t>-</a:t>
                      </a:r>
                      <a:r>
                        <a:rPr lang="zh-TW" sz="1400" kern="0">
                          <a:effectLst/>
                        </a:rPr>
                        <a:t>以許世正等保險詐欺案為例</a:t>
                      </a:r>
                      <a:r>
                        <a:rPr lang="en-US" sz="1400" kern="0">
                          <a:effectLst/>
                        </a:rPr>
                        <a:t/>
                      </a:r>
                      <a:br>
                        <a:rPr lang="en-US" sz="1400" kern="0">
                          <a:effectLst/>
                        </a:rPr>
                      </a:br>
                      <a:r>
                        <a:rPr lang="zh-TW" sz="1400" kern="0">
                          <a:effectLst/>
                        </a:rPr>
                        <a:t>計畫編號：</a:t>
                      </a:r>
                      <a:r>
                        <a:rPr lang="en-US" sz="1400" kern="0">
                          <a:effectLst/>
                        </a:rPr>
                        <a:t>104-2815-C-130-106-H</a:t>
                      </a:r>
                      <a:br>
                        <a:rPr lang="en-US" sz="1400" kern="0">
                          <a:effectLst/>
                        </a:rPr>
                      </a:br>
                      <a:r>
                        <a:rPr lang="zh-TW" sz="1400" kern="0">
                          <a:effectLst/>
                        </a:rPr>
                        <a:t>成果報告：</a:t>
                      </a:r>
                      <a:r>
                        <a:rPr lang="en-US" sz="1400" kern="0">
                          <a:effectLst/>
                        </a:rPr>
                        <a:t/>
                      </a:r>
                      <a:br>
                        <a:rPr lang="en-US" sz="1400" kern="0">
                          <a:effectLst/>
                        </a:rPr>
                      </a:br>
                      <a:r>
                        <a:rPr lang="zh-TW" sz="1400" kern="0">
                          <a:effectLst/>
                        </a:rPr>
                        <a:t>執行起迄：</a:t>
                      </a:r>
                      <a:r>
                        <a:rPr lang="en-US" sz="1400" kern="0">
                          <a:effectLst/>
                        </a:rPr>
                        <a:t>2015/07/01~2016/02/28</a:t>
                      </a:r>
                      <a:br>
                        <a:rPr lang="en-US" sz="1400" kern="0">
                          <a:effectLst/>
                        </a:rPr>
                      </a:br>
                      <a:r>
                        <a:rPr lang="zh-TW" sz="1400" kern="0">
                          <a:effectLst/>
                        </a:rPr>
                        <a:t>指導教授：蔡德輝</a:t>
                      </a:r>
                      <a:r>
                        <a:rPr lang="en-US" sz="1400" kern="0">
                          <a:effectLst/>
                        </a:rPr>
                        <a:t/>
                      </a:r>
                      <a:br>
                        <a:rPr lang="en-US" sz="1400" kern="0">
                          <a:effectLst/>
                        </a:rPr>
                      </a:br>
                      <a:r>
                        <a:rPr lang="zh-TW" sz="1400" kern="0">
                          <a:effectLst/>
                        </a:rPr>
                        <a:t>核定金額：</a:t>
                      </a:r>
                      <a:r>
                        <a:rPr lang="en-US" sz="1400" kern="0">
                          <a:effectLst/>
                        </a:rPr>
                        <a:t>48,000</a:t>
                      </a:r>
                      <a:r>
                        <a:rPr lang="zh-TW" sz="1400" kern="0">
                          <a:effectLst/>
                        </a:rPr>
                        <a:t>元</a:t>
                      </a:r>
                      <a:endParaRPr lang="zh-TW" sz="1400" kern="100">
                        <a:effectLst/>
                        <a:latin typeface="Calibri"/>
                        <a:ea typeface="新細明體"/>
                        <a:cs typeface="Times New Roman"/>
                      </a:endParaRPr>
                    </a:p>
                  </a:txBody>
                  <a:tcPr marL="38100" marR="38100" marT="38100" marB="38100" anchor="ctr"/>
                </a:tc>
              </a:tr>
              <a:tr h="1403297">
                <a:tc>
                  <a:txBody>
                    <a:bodyPr/>
                    <a:lstStyle/>
                    <a:p>
                      <a:pPr algn="ctr">
                        <a:spcAft>
                          <a:spcPts val="0"/>
                        </a:spcAft>
                      </a:pPr>
                      <a:r>
                        <a:rPr lang="en-US" sz="1400" kern="0" dirty="0">
                          <a:solidFill>
                            <a:schemeClr val="tx1"/>
                          </a:solidFill>
                          <a:effectLst/>
                        </a:rPr>
                        <a:t>104</a:t>
                      </a:r>
                      <a:endParaRPr lang="zh-TW" sz="1400" kern="100" dirty="0">
                        <a:solidFill>
                          <a:schemeClr val="tx1"/>
                        </a:solidFill>
                        <a:effectLst/>
                        <a:latin typeface="Calibri"/>
                        <a:ea typeface="新細明體"/>
                        <a:cs typeface="Times New Roman"/>
                      </a:endParaRPr>
                    </a:p>
                  </a:txBody>
                  <a:tcPr marL="38100" marR="38100" marT="38100" marB="38100" anchor="ctr">
                    <a:solidFill>
                      <a:srgbClr val="FFC000"/>
                    </a:solidFill>
                  </a:tcPr>
                </a:tc>
                <a:tc>
                  <a:txBody>
                    <a:bodyPr/>
                    <a:lstStyle/>
                    <a:p>
                      <a:pPr>
                        <a:spcAft>
                          <a:spcPts val="0"/>
                        </a:spcAft>
                      </a:pPr>
                      <a:r>
                        <a:rPr lang="zh-TW" sz="1400" kern="0" dirty="0">
                          <a:solidFill>
                            <a:schemeClr val="tx1"/>
                          </a:solidFill>
                          <a:effectLst/>
                        </a:rPr>
                        <a:t>陳莉雯</a:t>
                      </a:r>
                      <a:endParaRPr lang="zh-TW" sz="1400" kern="100" dirty="0">
                        <a:solidFill>
                          <a:schemeClr val="tx1"/>
                        </a:solidFill>
                        <a:effectLst/>
                        <a:latin typeface="Calibri"/>
                        <a:ea typeface="新細明體"/>
                        <a:cs typeface="Times New Roman"/>
                      </a:endParaRPr>
                    </a:p>
                  </a:txBody>
                  <a:tcPr marL="38100" marR="38100" marT="38100" marB="38100" anchor="ctr">
                    <a:solidFill>
                      <a:srgbClr val="FFC000"/>
                    </a:solidFill>
                  </a:tcPr>
                </a:tc>
                <a:tc>
                  <a:txBody>
                    <a:bodyPr/>
                    <a:lstStyle/>
                    <a:p>
                      <a:pPr>
                        <a:spcAft>
                          <a:spcPts val="0"/>
                        </a:spcAft>
                      </a:pPr>
                      <a:r>
                        <a:rPr lang="zh-TW" sz="1400" kern="0" dirty="0">
                          <a:solidFill>
                            <a:schemeClr val="tx1"/>
                          </a:solidFill>
                          <a:effectLst/>
                        </a:rPr>
                        <a:t>銘傳大學社會與安全管理學系</a:t>
                      </a:r>
                      <a:endParaRPr lang="zh-TW" sz="1400" kern="100" dirty="0">
                        <a:solidFill>
                          <a:schemeClr val="tx1"/>
                        </a:solidFill>
                        <a:effectLst/>
                        <a:latin typeface="Calibri"/>
                        <a:ea typeface="新細明體"/>
                        <a:cs typeface="Times New Roman"/>
                      </a:endParaRPr>
                    </a:p>
                  </a:txBody>
                  <a:tcPr marL="38100" marR="38100" marT="38100" marB="38100" anchor="ctr">
                    <a:solidFill>
                      <a:srgbClr val="FFC000"/>
                    </a:solidFill>
                  </a:tcPr>
                </a:tc>
                <a:tc>
                  <a:txBody>
                    <a:bodyPr/>
                    <a:lstStyle/>
                    <a:p>
                      <a:pPr>
                        <a:spcAft>
                          <a:spcPts val="0"/>
                        </a:spcAft>
                      </a:pPr>
                      <a:r>
                        <a:rPr lang="zh-TW" sz="1400" kern="0" dirty="0">
                          <a:solidFill>
                            <a:schemeClr val="tx1"/>
                          </a:solidFill>
                          <a:effectLst/>
                        </a:rPr>
                        <a:t>計畫名稱：系統保全產生情境犯罪預防效益之探討</a:t>
                      </a:r>
                      <a:r>
                        <a:rPr lang="en-US" sz="1400" kern="0" dirty="0">
                          <a:solidFill>
                            <a:schemeClr val="tx1"/>
                          </a:solidFill>
                          <a:effectLst/>
                        </a:rPr>
                        <a:t/>
                      </a:r>
                      <a:br>
                        <a:rPr lang="en-US" sz="1400" kern="0" dirty="0">
                          <a:solidFill>
                            <a:schemeClr val="tx1"/>
                          </a:solidFill>
                          <a:effectLst/>
                        </a:rPr>
                      </a:br>
                      <a:r>
                        <a:rPr lang="zh-TW" sz="1400" kern="0" dirty="0">
                          <a:solidFill>
                            <a:schemeClr val="tx1"/>
                          </a:solidFill>
                          <a:effectLst/>
                        </a:rPr>
                        <a:t>計畫編號：</a:t>
                      </a:r>
                      <a:r>
                        <a:rPr lang="en-US" sz="1400" kern="0" dirty="0">
                          <a:solidFill>
                            <a:schemeClr val="tx1"/>
                          </a:solidFill>
                          <a:effectLst/>
                        </a:rPr>
                        <a:t>104-2815-C-130-077-H</a:t>
                      </a:r>
                      <a:br>
                        <a:rPr lang="en-US" sz="1400" kern="0" dirty="0">
                          <a:solidFill>
                            <a:schemeClr val="tx1"/>
                          </a:solidFill>
                          <a:effectLst/>
                        </a:rPr>
                      </a:br>
                      <a:r>
                        <a:rPr lang="zh-TW" sz="1400" kern="0" dirty="0">
                          <a:solidFill>
                            <a:schemeClr val="tx1"/>
                          </a:solidFill>
                          <a:effectLst/>
                        </a:rPr>
                        <a:t>成果報告：</a:t>
                      </a:r>
                      <a:r>
                        <a:rPr lang="en-US" sz="1400" kern="0" dirty="0">
                          <a:solidFill>
                            <a:schemeClr val="tx1"/>
                          </a:solidFill>
                          <a:effectLst/>
                        </a:rPr>
                        <a:t/>
                      </a:r>
                      <a:br>
                        <a:rPr lang="en-US" sz="1400" kern="0" dirty="0">
                          <a:solidFill>
                            <a:schemeClr val="tx1"/>
                          </a:solidFill>
                          <a:effectLst/>
                        </a:rPr>
                      </a:br>
                      <a:r>
                        <a:rPr lang="zh-TW" sz="1400" kern="0" dirty="0">
                          <a:solidFill>
                            <a:schemeClr val="tx1"/>
                          </a:solidFill>
                          <a:effectLst/>
                        </a:rPr>
                        <a:t>執行起迄：</a:t>
                      </a:r>
                      <a:r>
                        <a:rPr lang="en-US" sz="1400" kern="0" dirty="0">
                          <a:solidFill>
                            <a:schemeClr val="tx1"/>
                          </a:solidFill>
                          <a:effectLst/>
                        </a:rPr>
                        <a:t>2015/07/01~2016/02/28</a:t>
                      </a:r>
                      <a:br>
                        <a:rPr lang="en-US" sz="1400" kern="0" dirty="0">
                          <a:solidFill>
                            <a:schemeClr val="tx1"/>
                          </a:solidFill>
                          <a:effectLst/>
                        </a:rPr>
                      </a:br>
                      <a:r>
                        <a:rPr lang="zh-TW" sz="1400" kern="0" dirty="0">
                          <a:solidFill>
                            <a:schemeClr val="tx1"/>
                          </a:solidFill>
                          <a:effectLst/>
                        </a:rPr>
                        <a:t>指導教授：黃讚松</a:t>
                      </a:r>
                      <a:r>
                        <a:rPr lang="en-US" sz="1400" kern="0" dirty="0">
                          <a:solidFill>
                            <a:schemeClr val="tx1"/>
                          </a:solidFill>
                          <a:effectLst/>
                        </a:rPr>
                        <a:t/>
                      </a:r>
                      <a:br>
                        <a:rPr lang="en-US" sz="1400" kern="0" dirty="0">
                          <a:solidFill>
                            <a:schemeClr val="tx1"/>
                          </a:solidFill>
                          <a:effectLst/>
                        </a:rPr>
                      </a:br>
                      <a:r>
                        <a:rPr lang="zh-TW" sz="1400" kern="0" dirty="0">
                          <a:solidFill>
                            <a:schemeClr val="tx1"/>
                          </a:solidFill>
                          <a:effectLst/>
                        </a:rPr>
                        <a:t>核定金額：</a:t>
                      </a:r>
                      <a:r>
                        <a:rPr lang="en-US" sz="1400" kern="0" dirty="0">
                          <a:solidFill>
                            <a:schemeClr val="tx1"/>
                          </a:solidFill>
                          <a:effectLst/>
                        </a:rPr>
                        <a:t>48,000</a:t>
                      </a:r>
                      <a:r>
                        <a:rPr lang="zh-TW" sz="1400" kern="0" dirty="0">
                          <a:solidFill>
                            <a:schemeClr val="tx1"/>
                          </a:solidFill>
                          <a:effectLst/>
                        </a:rPr>
                        <a:t>元</a:t>
                      </a:r>
                      <a:endParaRPr lang="zh-TW" sz="1400" kern="100" dirty="0">
                        <a:solidFill>
                          <a:schemeClr val="tx1"/>
                        </a:solidFill>
                        <a:effectLst/>
                        <a:latin typeface="Calibri"/>
                        <a:ea typeface="新細明體"/>
                        <a:cs typeface="Times New Roman"/>
                      </a:endParaRPr>
                    </a:p>
                  </a:txBody>
                  <a:tcPr marL="38100" marR="38100" marT="38100" marB="38100" anchor="ctr">
                    <a:solidFill>
                      <a:srgbClr val="FFC000"/>
                    </a:solidFill>
                  </a:tcPr>
                </a:tc>
              </a:tr>
            </a:tbl>
          </a:graphicData>
        </a:graphic>
      </p:graphicFrame>
      <p:sp>
        <p:nvSpPr>
          <p:cNvPr id="5" name="文字方塊 4"/>
          <p:cNvSpPr txBox="1"/>
          <p:nvPr/>
        </p:nvSpPr>
        <p:spPr>
          <a:xfrm>
            <a:off x="8676456" y="6300028"/>
            <a:ext cx="432048" cy="338554"/>
          </a:xfrm>
          <a:prstGeom prst="rect">
            <a:avLst/>
          </a:prstGeom>
          <a:noFill/>
        </p:spPr>
        <p:txBody>
          <a:bodyPr wrap="square" rtlCol="0">
            <a:spAutoFit/>
          </a:bodyPr>
          <a:lstStyle/>
          <a:p>
            <a:pPr algn="ctr"/>
            <a:fld id="{F98877D8-F57E-4F36-B0AA-689A3E2E6B2C}" type="slidenum">
              <a:rPr lang="zh-TW" altLang="en-US" sz="1600" smtClean="0"/>
              <a:t>9</a:t>
            </a:fld>
            <a:endParaRPr lang="zh-TW" altLang="en-US" sz="1600" dirty="0"/>
          </a:p>
        </p:txBody>
      </p:sp>
    </p:spTree>
    <p:extLst>
      <p:ext uri="{BB962C8B-B14F-4D97-AF65-F5344CB8AC3E}">
        <p14:creationId xmlns:p14="http://schemas.microsoft.com/office/powerpoint/2010/main" val="2221234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5401</TotalTime>
  <Words>2993</Words>
  <Application>Microsoft Office PowerPoint</Application>
  <PresentationFormat>如螢幕大小 (4:3)</PresentationFormat>
  <Paragraphs>413</Paragraphs>
  <Slides>54</Slides>
  <Notes>3</Notes>
  <HiddenSlides>0</HiddenSlides>
  <MMClips>0</MMClips>
  <ScaleCrop>false</ScaleCrop>
  <HeadingPairs>
    <vt:vector size="4" baseType="variant">
      <vt:variant>
        <vt:lpstr>佈景主題</vt:lpstr>
      </vt:variant>
      <vt:variant>
        <vt:i4>1</vt:i4>
      </vt:variant>
      <vt:variant>
        <vt:lpstr>投影片標題</vt:lpstr>
      </vt:variant>
      <vt:variant>
        <vt:i4>54</vt:i4>
      </vt:variant>
    </vt:vector>
  </HeadingPairs>
  <TitlesOfParts>
    <vt:vector size="55" baseType="lpstr">
      <vt:lpstr>佈景主題1</vt:lpstr>
      <vt:lpstr>106學年度大專學生參與 科技部專題研究計畫  說明會</vt:lpstr>
      <vt:lpstr>大專生科技部專題研究 計畫？</vt:lpstr>
      <vt:lpstr>大專生科技部專題研究計畫</vt:lpstr>
      <vt:lpstr>學生申請資格</vt:lpstr>
      <vt:lpstr>指導教授</vt:lpstr>
      <vt:lpstr>我為什麼要參加科技部大專學生專題研究計畫？</vt:lpstr>
      <vt:lpstr>大專生科技部專題研究計畫優勢</vt:lpstr>
      <vt:lpstr>研究創作獎</vt:lpstr>
      <vt:lpstr>104學年度本校通過144件</vt:lpstr>
      <vt:lpstr>本校101-105學年通過件數</vt:lpstr>
      <vt:lpstr>104學年度本校獲創新研究獎</vt:lpstr>
      <vt:lpstr>科技部創新研究獎</vt:lpstr>
      <vt:lpstr>校長表揚獲科技部大專生創作獎</vt:lpstr>
      <vt:lpstr>何時該開始著手？</vt:lpstr>
      <vt:lpstr>大專專題計畫時間管理</vt:lpstr>
      <vt:lpstr>計畫執行與申請要件</vt:lpstr>
      <vt:lpstr>計畫申請案相關文件檔案</vt:lpstr>
      <vt:lpstr>計畫書要求</vt:lpstr>
      <vt:lpstr>PowerPoint 簡報</vt:lpstr>
      <vt:lpstr>PowerPoint 簡報</vt:lpstr>
      <vt:lpstr>PowerPoint 簡報</vt:lpstr>
      <vt:lpstr>PowerPoint 簡報</vt:lpstr>
      <vt:lpstr>PowerPoint 簡報</vt:lpstr>
      <vt:lpstr>PowerPoint 簡報</vt:lpstr>
      <vt:lpstr>大專專題計畫審查意見表</vt:lpstr>
      <vt:lpstr>大專學生研究計畫指導教授初評意見表</vt:lpstr>
      <vt:lpstr>如何撰寫及提出申請計畫</vt:lpstr>
      <vt:lpstr>撰寫小叮嚀</vt:lpstr>
      <vt:lpstr>撰寫小叮嚀</vt:lpstr>
      <vt:lpstr>研究計畫撰寫注意</vt:lpstr>
      <vt:lpstr>審查者(reviewer)的觀點</vt:lpstr>
      <vt:lpstr>創新、吸引力或有趣的題目(50%)</vt:lpstr>
      <vt:lpstr>嚴謹、合理研究方法與文獻推論(35%)</vt:lpstr>
      <vt:lpstr>具體可行的執行步驟(15%)</vt:lpstr>
      <vt:lpstr>研究計畫題目怎麼找</vt:lpstr>
      <vt:lpstr>他山之石-歷年資料的尋找</vt:lpstr>
      <vt:lpstr>科技部大專學生研究計畫</vt:lpstr>
      <vt:lpstr>科技部大專學生研究計畫</vt:lpstr>
      <vt:lpstr>PowerPoint 簡報</vt:lpstr>
      <vt:lpstr>圖書館：電子資源系統</vt:lpstr>
      <vt:lpstr>PowerPoint 簡報</vt:lpstr>
      <vt:lpstr>研究動機與研究問題怎麼寫</vt:lpstr>
      <vt:lpstr>文獻探討-怎麼寫</vt:lpstr>
      <vt:lpstr>文獻探討-怎麼寫</vt:lpstr>
      <vt:lpstr>文獻探討-怎麼寫</vt:lpstr>
      <vt:lpstr>研究方法-怎麼寫</vt:lpstr>
      <vt:lpstr>選定研究方法</vt:lpstr>
      <vt:lpstr>選定研究方法</vt:lpstr>
      <vt:lpstr>預期成果-怎麼寫</vt:lpstr>
      <vt:lpstr>參考文獻-怎麼寫</vt:lpstr>
      <vt:lpstr>摘要-怎麼寫</vt:lpstr>
      <vt:lpstr>參考範例(重要網站)</vt:lpstr>
      <vt:lpstr>結案報告</vt:lpstr>
      <vt:lpstr>結  論</vt:lpstr>
    </vt:vector>
  </TitlesOfParts>
  <Company>MCU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職涯規劃納入正式課程</dc:title>
  <dc:creator>admin</dc:creator>
  <cp:lastModifiedBy>HTS</cp:lastModifiedBy>
  <cp:revision>248</cp:revision>
  <dcterms:created xsi:type="dcterms:W3CDTF">2009-10-20T09:48:15Z</dcterms:created>
  <dcterms:modified xsi:type="dcterms:W3CDTF">2016-12-11T15:00:32Z</dcterms:modified>
</cp:coreProperties>
</file>