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handoutMasterIdLst>
    <p:handoutMasterId r:id="rId44"/>
  </p:handoutMasterIdLst>
  <p:sldIdLst>
    <p:sldId id="1795" r:id="rId2"/>
    <p:sldId id="1829" r:id="rId3"/>
    <p:sldId id="1838" r:id="rId4"/>
    <p:sldId id="1796" r:id="rId5"/>
    <p:sldId id="1839" r:id="rId6"/>
    <p:sldId id="1797" r:id="rId7"/>
    <p:sldId id="1798" r:id="rId8"/>
    <p:sldId id="1799" r:id="rId9"/>
    <p:sldId id="1835" r:id="rId10"/>
    <p:sldId id="1836" r:id="rId11"/>
    <p:sldId id="1800" r:id="rId12"/>
    <p:sldId id="1837" r:id="rId13"/>
    <p:sldId id="1801" r:id="rId14"/>
    <p:sldId id="1802" r:id="rId15"/>
    <p:sldId id="1803" r:id="rId16"/>
    <p:sldId id="1804" r:id="rId17"/>
    <p:sldId id="1805" r:id="rId18"/>
    <p:sldId id="1831" r:id="rId19"/>
    <p:sldId id="1806" r:id="rId20"/>
    <p:sldId id="1807" r:id="rId21"/>
    <p:sldId id="1808" r:id="rId22"/>
    <p:sldId id="1809" r:id="rId23"/>
    <p:sldId id="1810" r:id="rId24"/>
    <p:sldId id="1811" r:id="rId25"/>
    <p:sldId id="1812" r:id="rId26"/>
    <p:sldId id="1813" r:id="rId27"/>
    <p:sldId id="1814" r:id="rId28"/>
    <p:sldId id="1832" r:id="rId29"/>
    <p:sldId id="1815" r:id="rId30"/>
    <p:sldId id="1816" r:id="rId31"/>
    <p:sldId id="1817" r:id="rId32"/>
    <p:sldId id="1818" r:id="rId33"/>
    <p:sldId id="1819" r:id="rId34"/>
    <p:sldId id="1834" r:id="rId35"/>
    <p:sldId id="1833" r:id="rId36"/>
    <p:sldId id="1823" r:id="rId37"/>
    <p:sldId id="1828" r:id="rId38"/>
    <p:sldId id="1824" r:id="rId39"/>
    <p:sldId id="1825" r:id="rId40"/>
    <p:sldId id="1826" r:id="rId41"/>
    <p:sldId id="1830" r:id="rId42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sz="5400" b="1" kern="1200">
        <a:solidFill>
          <a:srgbClr val="000099"/>
        </a:solidFill>
        <a:latin typeface="Calibri" pitchFamily="34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00CC"/>
    <a:srgbClr val="006600"/>
    <a:srgbClr val="FF0000"/>
    <a:srgbClr val="0000FF"/>
    <a:srgbClr val="FFFF99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65248" autoAdjust="0"/>
  </p:normalViewPr>
  <p:slideViewPr>
    <p:cSldViewPr>
      <p:cViewPr>
        <p:scale>
          <a:sx n="69" d="100"/>
          <a:sy n="69" d="100"/>
        </p:scale>
        <p:origin x="-1152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1171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notesViewPr>
    <p:cSldViewPr>
      <p:cViewPr varScale="1">
        <p:scale>
          <a:sx n="48" d="100"/>
          <a:sy n="48" d="100"/>
        </p:scale>
        <p:origin x="-1962" y="-102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F297820D-11C8-4916-A96F-B7E4796E43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539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5558D748-C7E5-4526-9C73-B51436C896C8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AB5E47-C13B-4E44-9FF9-9150CAA1C2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1336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rial" charset="0"/>
              </a:rPr>
              <a:t>恭喜各位，希望保持良好記錄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rial" charset="0"/>
              </a:rPr>
              <a:t>恭喜各位，希望保持良好記錄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Arial" charset="0"/>
              </a:rPr>
              <a:t>恭喜各位，希望保持良好記錄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48F6B-E815-4068-8827-91C411E7C070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5D6A6-5766-408E-AB44-DBEB13A74AB7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BF05-3139-45DE-8C3C-AF5F9377DB9A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C2F4-D7F7-4DD3-9149-244A2F1A1E8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BF97-2328-43DA-9AC6-DD327B6DAB5D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367A-1CFD-48D6-877C-C5CCA5D0054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567C-FCDC-4481-8653-2067E8A7DEC2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9ED2-41CD-4141-8A3C-3BD45EF7D1F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4902-BA63-4BA5-B89F-0060BDCF9133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56350-82F4-4C22-9C50-FC46B2C5B1E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A729-D48F-4DE0-8877-0F993E63BAB2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37C1-FE30-4E0C-839E-297A8734149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6178-7BBB-4D1F-8A95-8C5AC44994A1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BF1AE-717F-4410-A4A1-43F5C9860B7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072A-C7FA-4018-B1B0-5701143BB4AA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066D-36B8-4C8A-851F-D6C740DBEB1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9A24-5A05-41F9-9921-E15AD2AA66CD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540F-1965-4E64-95B1-B36DDAD5FFA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9556-BCC8-44F2-9EA0-72FF8FE7721A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45C5-8996-4B85-8729-94183619899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7D18-5DD3-4BE6-B949-3B09AB6A3825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A9BB2-2F8C-47CD-87F3-1CE60AB3196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buFontTx/>
              <a:buNone/>
              <a:defRPr kumimoji="1" sz="1200"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E1C9AE8-743A-49EB-9178-BF2018F94DE8}" type="datetime1">
              <a:rPr lang="zh-TW" altLang="en-US"/>
              <a:pPr>
                <a:defRPr/>
              </a:pPr>
              <a:t>2013/12/6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kumimoji="1" sz="1200" b="0">
                <a:solidFill>
                  <a:srgbClr val="898989"/>
                </a:solidFill>
                <a:effectLst/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0"/>
              </a:spcBef>
              <a:buFontTx/>
              <a:buNone/>
              <a:defRPr kumimoji="1" sz="1200" b="0">
                <a:solidFill>
                  <a:schemeClr val="tx1">
                    <a:tint val="75000"/>
                  </a:schemeClr>
                </a:solidFill>
                <a:effectLst/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46BA37-111B-4F93-8A67-3A4B072EE684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188639"/>
            <a:ext cx="9144000" cy="468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zh-TW" altLang="en-US" sz="2000" dirty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kumimoji="1"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楷書體W5" pitchFamily="65" charset="-120"/>
                <a:ea typeface="華康楷書體W5" pitchFamily="65" charset="-120"/>
                <a:cs typeface="華康楷書體W5" pitchFamily="65" charset="-120"/>
              </a:rPr>
              <a:t>銘傳大學</a:t>
            </a:r>
            <a:endParaRPr kumimoji="1" lang="zh-TW" altLang="en-US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楷書體W5" pitchFamily="65" charset="-120"/>
              <a:ea typeface="華康楷書體W5" pitchFamily="65" charset="-120"/>
              <a:cs typeface="華康楷書體W5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24075" y="188913"/>
            <a:ext cx="3743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TW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  <a:ea typeface="微軟正黑體" pitchFamily="34" charset="-120"/>
              </a:rPr>
              <a:t>Ming Chuan University</a:t>
            </a:r>
          </a:p>
          <a:p>
            <a:pPr>
              <a:defRPr/>
            </a:pPr>
            <a:r>
              <a:rPr kumimoji="1" lang="en-US" altLang="zh-TW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itchFamily="18" charset="0"/>
                <a:ea typeface="微軟正黑體" pitchFamily="34" charset="-120"/>
              </a:rPr>
              <a:t>The First U.S. Accredited University in Asia</a:t>
            </a:r>
            <a:endParaRPr kumimoji="1" lang="zh-TW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itchFamily="18" charset="0"/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867400" y="549275"/>
            <a:ext cx="3276600" cy="174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kumimoji="1" lang="zh-TW" altLang="en-US" sz="1800" b="0" dirty="0">
              <a:solidFill>
                <a:schemeClr val="tx1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0" y="6525344"/>
            <a:ext cx="9144000" cy="14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kumimoji="1" lang="zh-TW" altLang="en-US" sz="1800" b="0" dirty="0"/>
          </a:p>
        </p:txBody>
      </p:sp>
      <p:pic>
        <p:nvPicPr>
          <p:cNvPr id="12" name="圖片 11" descr="tes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8113" y="115888"/>
            <a:ext cx="617537" cy="617537"/>
          </a:xfrm>
          <a:prstGeom prst="rect">
            <a:avLst/>
          </a:prstGeom>
          <a:solidFill>
            <a:schemeClr val="accent1"/>
          </a:solidFill>
          <a:effectLst>
            <a:outerShdw blurRad="12700" dist="50800" sx="1000" sy="1000" algn="ctr" rotWithShape="0">
              <a:srgbClr val="00000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102www&#32218;&#19978;&#30003;&#35531;&#20316;&#26989;&#27880;&#24847;&#20107;&#38917;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1.nsc.gov.t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102&#30740;&#31350;&#35336;&#30059;&#30003;&#35531;&#26360;(C801-C803)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827088" y="1341438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國科會</a:t>
            </a:r>
            <a:r>
              <a:rPr lang="en-US" altLang="zh-TW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103</a:t>
            </a:r>
            <a:r>
              <a:rPr lang="zh-TW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年度大專學生研究計畫</a:t>
            </a:r>
            <a:br>
              <a:rPr lang="zh-TW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</a:br>
            <a:r>
              <a:rPr lang="zh-TW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指導及申請說明會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28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報告人：林芸瑛</a:t>
            </a:r>
            <a:endParaRPr lang="en-US" altLang="zh-TW" sz="2800" b="1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/>
            <a:r>
              <a:rPr lang="zh-TW" altLang="en-US" sz="28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研究發展處</a:t>
            </a:r>
            <a:endParaRPr lang="en-US" altLang="zh-TW" sz="2800" b="1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/>
            <a:r>
              <a:rPr lang="en-US" altLang="zh-TW" sz="24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102</a:t>
            </a:r>
            <a:r>
              <a:rPr lang="zh-TW" altLang="en-US" sz="24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24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12</a:t>
            </a:r>
            <a:r>
              <a:rPr lang="zh-TW" altLang="en-US" sz="24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24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6</a:t>
            </a:r>
            <a:r>
              <a:rPr lang="zh-TW" altLang="en-US" sz="24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日</a:t>
            </a:r>
            <a:endParaRPr lang="en-US" altLang="zh-TW" sz="2400" b="1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/>
            <a:endParaRPr lang="zh-TW" altLang="en-US" sz="2800" b="1" smtClean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內容版面配置區 1"/>
          <p:cNvSpPr>
            <a:spLocks noGrp="1"/>
          </p:cNvSpPr>
          <p:nvPr>
            <p:ph idx="4294967295"/>
          </p:nvPr>
        </p:nvSpPr>
        <p:spPr>
          <a:xfrm>
            <a:off x="827088" y="1989138"/>
            <a:ext cx="7772400" cy="4103687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計畫書撰寫是否具體詳盡？</a:t>
            </a:r>
            <a:endParaRPr lang="en-US" altLang="zh-TW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研究方法及步驟之可行性？</a:t>
            </a:r>
            <a:endParaRPr lang="en-US" altLang="zh-TW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文獻收集之完備性？</a:t>
            </a:r>
            <a:endParaRPr lang="en-US" altLang="zh-TW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預期成果之明確性？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文字、打字和排版品質是否正確</a:t>
            </a:r>
            <a:r>
              <a:rPr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?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研究計畫之構想不得涉有違反學術倫理情事。 </a:t>
            </a:r>
            <a:endParaRPr lang="en-US" altLang="zh-TW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endParaRPr lang="en-US" altLang="zh-TW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endParaRPr lang="zh-TW" altLang="en-US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endParaRPr lang="zh-TW" altLang="en-US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971600" y="908720"/>
            <a:ext cx="6610401" cy="1142603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計畫書撰寫重點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A834C0B-CAA7-4C19-BF05-DADBD10443F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副標題 4"/>
          <p:cNvSpPr>
            <a:spLocks noGrp="1"/>
          </p:cNvSpPr>
          <p:nvPr>
            <p:ph type="subTitle" idx="4294967295"/>
          </p:nvPr>
        </p:nvSpPr>
        <p:spPr>
          <a:xfrm>
            <a:off x="971550" y="1628775"/>
            <a:ext cx="7632700" cy="1865313"/>
          </a:xfrm>
        </p:spPr>
        <p:txBody>
          <a:bodyPr lIns="45720" rIns="45720"/>
          <a:lstStyle/>
          <a:p>
            <a:pPr indent="15875" algn="ctr" eaLnBrk="1" hangingPunct="1">
              <a:buFont typeface="Arial" charset="0"/>
              <a:buNone/>
              <a:defRPr/>
            </a:pPr>
            <a:r>
              <a:rPr lang="zh-TW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國科會大專學生研究計畫</a:t>
            </a:r>
          </a:p>
          <a:p>
            <a:pPr indent="15875" algn="ctr" eaLnBrk="1" hangingPunct="1">
              <a:buFont typeface="Arial" charset="0"/>
              <a:buNone/>
              <a:defRPr/>
            </a:pPr>
            <a:r>
              <a:rPr lang="en-US" altLang="zh-TW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WWW </a:t>
            </a:r>
            <a:r>
              <a:rPr lang="zh-TW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線上申請作業使用注意事項</a:t>
            </a:r>
            <a:endParaRPr lang="zh-TW" alt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0BB41E1-D171-4718-B6C3-628949AF95DC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內容版面配置區 1"/>
          <p:cNvSpPr>
            <a:spLocks noGrp="1"/>
          </p:cNvSpPr>
          <p:nvPr>
            <p:ph idx="4294967295"/>
          </p:nvPr>
        </p:nvSpPr>
        <p:spPr>
          <a:xfrm>
            <a:off x="755650" y="1916113"/>
            <a:ext cx="8064500" cy="4530725"/>
          </a:xfrm>
        </p:spPr>
        <p:txBody>
          <a:bodyPr/>
          <a:lstStyle/>
          <a:p>
            <a:pPr marL="746125" indent="-609600" eaLnBrk="1" hangingPunct="1">
              <a:lnSpc>
                <a:spcPct val="110000"/>
              </a:lnSpc>
              <a:buFont typeface="Times New Roman" pitchFamily="18" charset="0"/>
              <a:buAutoNum type="arabicPeriod"/>
            </a:pP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綜合資料表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申請書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en-US" altLang="zh-TW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C801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-&gt; 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系統產生</a:t>
            </a:r>
            <a:endParaRPr lang="en-US" altLang="zh-TW" sz="2400" smtClean="0">
              <a:solidFill>
                <a:srgbClr val="000099"/>
              </a:solidFill>
              <a:latin typeface="微軟正黑體"/>
              <a:ea typeface="微軟正黑體"/>
              <a:cs typeface="微軟正黑體"/>
            </a:endParaRPr>
          </a:p>
          <a:p>
            <a:pPr marL="746125" indent="-609600" eaLnBrk="1" hangingPunct="1">
              <a:lnSpc>
                <a:spcPct val="110000"/>
              </a:lnSpc>
              <a:buFont typeface="Times New Roman" pitchFamily="18" charset="0"/>
              <a:buAutoNum type="arabicPeriod"/>
            </a:pP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計畫書撰寫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C802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-&gt; 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最重要部分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不超過</a:t>
            </a:r>
            <a:r>
              <a:rPr lang="en-US" altLang="zh-TW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10</a:t>
            </a:r>
            <a:r>
              <a:rPr lang="zh-TW" altLang="en-US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頁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)</a:t>
            </a:r>
          </a:p>
          <a:p>
            <a:pPr marL="746125" indent="-609600" eaLnBrk="1" hangingPunct="1">
              <a:lnSpc>
                <a:spcPct val="110000"/>
              </a:lnSpc>
              <a:buFont typeface="Times New Roman" pitchFamily="18" charset="0"/>
              <a:buAutoNum type="arabicPeriod"/>
            </a:pP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上傳</a:t>
            </a:r>
            <a:r>
              <a:rPr lang="zh-TW" altLang="en-US" sz="2400" u="sng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歷年成績單正本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-&gt; 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申請、掃描上傳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至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102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學年度上學期止，</a:t>
            </a:r>
            <a:r>
              <a:rPr lang="zh-TW" altLang="en-US" sz="2400" u="sng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轉學生須附原學校成績單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須有本校教務處</a:t>
            </a: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戳章</a:t>
            </a:r>
            <a:endParaRPr lang="en-US" altLang="zh-TW" sz="2400" smtClean="0">
              <a:solidFill>
                <a:srgbClr val="000099"/>
              </a:solidFill>
              <a:latin typeface="微軟正黑體"/>
              <a:ea typeface="微軟正黑體"/>
              <a:cs typeface="微軟正黑體"/>
            </a:endParaRPr>
          </a:p>
          <a:p>
            <a:pPr marL="746125" indent="-609600" eaLnBrk="1" hangingPunct="1">
              <a:lnSpc>
                <a:spcPct val="110000"/>
              </a:lnSpc>
              <a:buFont typeface="Times New Roman" pitchFamily="18" charset="0"/>
              <a:buAutoNum type="arabicPeriod"/>
            </a:pPr>
            <a:r>
              <a:rPr lang="zh-TW" altLang="en-US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請通知指導老師完成上傳</a:t>
            </a:r>
            <a:r>
              <a:rPr lang="zh-TW" altLang="en-US" sz="2400" u="sng" smtClean="0">
                <a:solidFill>
                  <a:srgbClr val="006600"/>
                </a:solidFill>
                <a:latin typeface="微軟正黑體"/>
                <a:ea typeface="微軟正黑體"/>
                <a:cs typeface="微軟正黑體"/>
              </a:rPr>
              <a:t>指導教授初評意見表</a:t>
            </a:r>
            <a:r>
              <a:rPr lang="en-US" altLang="zh-TW" sz="240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C803 </a:t>
            </a:r>
          </a:p>
          <a:p>
            <a:pPr marL="746125" indent="-609600" eaLnBrk="1" hangingPunct="1">
              <a:buFont typeface="Lucida Sans Unicode" pitchFamily="34" charset="0"/>
              <a:buNone/>
            </a:pPr>
            <a:r>
              <a:rPr lang="en-US" altLang="zh-TW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P.S.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所有上傳附件務必需</a:t>
            </a:r>
            <a:r>
              <a:rPr lang="zh-TW" altLang="en-US" sz="2400" u="sng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清晰可辨識</a:t>
            </a:r>
            <a:r>
              <a:rPr lang="zh-TW" altLang="en-US" sz="240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，資料不全或模糊者將予以退件。</a:t>
            </a:r>
          </a:p>
          <a:p>
            <a:pPr marL="746125" indent="-609600" algn="ctr" eaLnBrk="1" hangingPunct="1">
              <a:buFont typeface="Lucida Sans Unicode" pitchFamily="34" charset="0"/>
              <a:buNone/>
            </a:pPr>
            <a:endParaRPr lang="zh-TW" altLang="en-US" sz="2400" u="sng" smtClean="0">
              <a:solidFill>
                <a:srgbClr val="00009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692149" y="696338"/>
            <a:ext cx="8229602" cy="107215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學生必須完成事項</a:t>
            </a:r>
          </a:p>
        </p:txBody>
      </p:sp>
      <p:sp>
        <p:nvSpPr>
          <p:cNvPr id="29700" name="內容版面配置區 1"/>
          <p:cNvSpPr txBox="1">
            <a:spLocks/>
          </p:cNvSpPr>
          <p:nvPr/>
        </p:nvSpPr>
        <p:spPr bwMode="auto">
          <a:xfrm>
            <a:off x="-107950" y="4437063"/>
            <a:ext cx="8785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9313" lvl="1" indent="-457200" algn="ctr">
              <a:spcBef>
                <a:spcPts val="325"/>
              </a:spcBef>
              <a:buClr>
                <a:schemeClr val="accent1"/>
              </a:buClr>
              <a:defRPr/>
            </a:pPr>
            <a:endParaRPr lang="en-US" altLang="zh-TW" sz="320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41488BA-E0E1-4DE7-AEF3-7D56815E9C8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187450" y="908050"/>
            <a:ext cx="7056438" cy="10080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系統操作說明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331913" y="2060575"/>
            <a:ext cx="6911975" cy="2808288"/>
          </a:xfrm>
        </p:spPr>
        <p:txBody>
          <a:bodyPr/>
          <a:lstStyle/>
          <a:p>
            <a:pPr indent="15875" algn="ctr" eaLnBrk="1" hangingPunct="1">
              <a:buFont typeface="Arial" charset="0"/>
              <a:buNone/>
            </a:pPr>
            <a:endParaRPr lang="zh-TW" altLang="en-US" dirty="0" smtClean="0">
              <a:solidFill>
                <a:srgbClr val="006600"/>
              </a:solidFill>
              <a:latin typeface="微軟正黑體"/>
              <a:ea typeface="微軟正黑體"/>
              <a:cs typeface="微軟正黑體"/>
            </a:endParaRPr>
          </a:p>
          <a:p>
            <a:pPr indent="15875" algn="ctr" eaLnBrk="1" hangingPunct="1">
              <a:buFont typeface="Arial" charset="0"/>
              <a:buNone/>
            </a:pPr>
            <a:endParaRPr lang="zh-TW" altLang="en-US" b="1" dirty="0" smtClean="0">
              <a:solidFill>
                <a:srgbClr val="0066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56CA582C-DC61-4EA5-8138-00F70015E61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矩形 5"/>
          <p:cNvSpPr>
            <a:spLocks noChangeArrowheads="1"/>
          </p:cNvSpPr>
          <p:nvPr/>
        </p:nvSpPr>
        <p:spPr bwMode="auto">
          <a:xfrm>
            <a:off x="611188" y="2852738"/>
            <a:ext cx="79930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zh-TW" altLang="en-US" sz="3200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國科會 網址 </a:t>
            </a:r>
            <a:endParaRPr lang="en-US" altLang="zh-TW" sz="3200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  <a:p>
            <a:pPr algn="ctr">
              <a:buFont typeface="Arial" charset="0"/>
              <a:buNone/>
            </a:pPr>
            <a:r>
              <a:rPr lang="en-US" altLang="zh-TW" sz="3200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  <a:hlinkClick r:id="rId3"/>
              </a:rPr>
              <a:t>http://web1.nsc.gov.tw/</a:t>
            </a:r>
            <a:endParaRPr lang="zh-TW" altLang="en-US" sz="3200" dirty="0">
              <a:solidFill>
                <a:srgbClr val="0000FF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3528" y="908720"/>
            <a:ext cx="8229600" cy="792088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為取得帳號密碼，點選</a:t>
            </a:r>
            <a:r>
              <a:rPr lang="en-US" altLang="zh-TW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新人註冊</a:t>
            </a:r>
            <a:r>
              <a:rPr lang="en-US" altLang="zh-TW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1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9EC914F-95B1-4F1C-BE30-8F09CD673F0E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208912" cy="453650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</p:spPr>
      </p:pic>
      <p:sp>
        <p:nvSpPr>
          <p:cNvPr id="8" name="橢圓 7"/>
          <p:cNvSpPr/>
          <p:nvPr/>
        </p:nvSpPr>
        <p:spPr>
          <a:xfrm>
            <a:off x="1116013" y="4221163"/>
            <a:ext cx="576262" cy="28733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251520" y="692696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研究人員</a:t>
            </a:r>
            <a:r>
              <a:rPr lang="zh-TW" altLang="en-US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線上註冊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1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圖片 3"/>
          <p:cNvPicPr>
            <a:picLocks noChangeAspect="1"/>
          </p:cNvPicPr>
          <p:nvPr/>
        </p:nvPicPr>
        <p:blipFill>
          <a:blip r:embed="rId2" cstate="print"/>
          <a:srcRect l="1582" t="12125" r="3217" b="13600"/>
          <a:stretch>
            <a:fillRect/>
          </a:stretch>
        </p:blipFill>
        <p:spPr bwMode="auto">
          <a:xfrm>
            <a:off x="323850" y="1700213"/>
            <a:ext cx="84963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484438" y="3716338"/>
            <a:ext cx="30956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4F2796C-7507-4271-81B5-1D3ED655155A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23528" y="692696"/>
            <a:ext cx="7560840" cy="93610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開始註冊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1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27088" y="3500438"/>
            <a:ext cx="714375" cy="28575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65417422-E387-46C9-B7B0-770B90AA4740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8497888" cy="4895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4211638" y="5013325"/>
            <a:ext cx="936625" cy="36036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08012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選擇身分  點選</a:t>
            </a:r>
            <a:r>
              <a:rPr lang="en-US" altLang="zh-TW" sz="41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1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大學生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1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24015E8-17BF-4AC7-9041-19D69FA8405A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0645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橢圓 9"/>
          <p:cNvSpPr/>
          <p:nvPr/>
        </p:nvSpPr>
        <p:spPr>
          <a:xfrm>
            <a:off x="755650" y="3716338"/>
            <a:ext cx="792163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356100" y="4365625"/>
            <a:ext cx="8636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5A5B4-9BC5-4677-AB5A-4856E5F72D04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86280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2"/>
          <p:cNvSpPr txBox="1">
            <a:spLocks/>
          </p:cNvSpPr>
          <p:nvPr/>
        </p:nvSpPr>
        <p:spPr bwMode="auto">
          <a:xfrm>
            <a:off x="395536" y="692696"/>
            <a:ext cx="8229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出現選項</a:t>
            </a:r>
          </a:p>
        </p:txBody>
      </p:sp>
      <p:sp>
        <p:nvSpPr>
          <p:cNvPr id="5" name="橢圓 4"/>
          <p:cNvSpPr/>
          <p:nvPr/>
        </p:nvSpPr>
        <p:spPr>
          <a:xfrm>
            <a:off x="827088" y="4292600"/>
            <a:ext cx="1512887" cy="649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356100" y="4868863"/>
            <a:ext cx="8636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15925" y="4148138"/>
            <a:ext cx="360363" cy="3603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個人基本資料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7596188" y="5373688"/>
            <a:ext cx="863600" cy="35877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24F2277-D56F-45DA-8224-BEE5257A0581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8424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48732-AB5B-4157-8B4B-755359F589ED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6000" b="1" i="1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賀</a:t>
            </a:r>
            <a:r>
              <a:rPr lang="en-US" altLang="zh-TW" sz="6000" b="1" i="1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!!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539750" y="2565400"/>
            <a:ext cx="7920038" cy="2736850"/>
          </a:xfrm>
        </p:spPr>
        <p:txBody>
          <a:bodyPr/>
          <a:lstStyle/>
          <a:p>
            <a:pPr indent="381000" algn="just" eaLnBrk="1" hangingPunct="1">
              <a:lnSpc>
                <a:spcPct val="105000"/>
              </a:lnSpc>
              <a:spcBef>
                <a:spcPct val="0"/>
              </a:spcBef>
              <a:buFont typeface="Arial" charset="0"/>
              <a:buNone/>
            </a:pP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  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本校申請</a:t>
            </a:r>
            <a:r>
              <a:rPr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102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年度國科會大專學生研究計畫件數共</a:t>
            </a:r>
            <a:r>
              <a:rPr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395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件，核定通過</a:t>
            </a:r>
            <a:r>
              <a:rPr lang="en-US" altLang="zh-TW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80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件，僅落後台大、成大位居全國第三，蟬聯綜合私校</a:t>
            </a:r>
            <a:r>
              <a:rPr lang="zh-TW" altLang="en-US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第一名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。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805488"/>
            <a:ext cx="3905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C:\Documents and Settings\bjhwang\Local Settings\Temporary Internet Files\Content.IE5\FRCYLQHV\MC9002225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5013325"/>
            <a:ext cx="24495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MC90011069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057140">
            <a:off x="1403350" y="765175"/>
            <a:ext cx="958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29816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輸入驗證碼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A679EBA-9B2E-4D9E-BCBD-47D2730709FC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pSp>
        <p:nvGrpSpPr>
          <p:cNvPr id="35843" name="群組 15"/>
          <p:cNvGrpSpPr>
            <a:grpSpLocks/>
          </p:cNvGrpSpPr>
          <p:nvPr/>
        </p:nvGrpSpPr>
        <p:grpSpPr bwMode="auto">
          <a:xfrm>
            <a:off x="323850" y="1557338"/>
            <a:ext cx="8640763" cy="4895850"/>
            <a:chOff x="323528" y="1556793"/>
            <a:chExt cx="8640960" cy="4896543"/>
          </a:xfrm>
        </p:grpSpPr>
        <p:sp>
          <p:nvSpPr>
            <p:cNvPr id="5" name="橢圓 4"/>
            <p:cNvSpPr/>
            <p:nvPr/>
          </p:nvSpPr>
          <p:spPr>
            <a:xfrm>
              <a:off x="1547519" y="2923823"/>
              <a:ext cx="1079525" cy="36041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584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556793"/>
              <a:ext cx="8640960" cy="489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橢圓 8"/>
            <p:cNvSpPr/>
            <p:nvPr/>
          </p:nvSpPr>
          <p:spPr>
            <a:xfrm>
              <a:off x="4500336" y="5805544"/>
              <a:ext cx="792180" cy="3604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123794" y="4220995"/>
              <a:ext cx="503249" cy="1444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3419224" y="5373683"/>
              <a:ext cx="1081113" cy="35882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68260" y="4652856"/>
              <a:ext cx="358783" cy="1444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555604" y="4868787"/>
              <a:ext cx="288932" cy="1444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 flipV="1">
              <a:off x="2123794" y="5084717"/>
              <a:ext cx="431810" cy="1444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67544" y="692696"/>
            <a:ext cx="8229600" cy="926976"/>
          </a:xfrm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選擇學校系所、填寫電子郵件、聯絡電話</a:t>
            </a:r>
            <a:b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DBF2F4F-229C-402F-8FC7-5C5782C0884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497888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單箭頭接點 9"/>
          <p:cNvCxnSpPr/>
          <p:nvPr/>
        </p:nvCxnSpPr>
        <p:spPr>
          <a:xfrm flipV="1">
            <a:off x="1835150" y="2420938"/>
            <a:ext cx="360363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橢圓 12"/>
          <p:cNvSpPr/>
          <p:nvPr/>
        </p:nvSpPr>
        <p:spPr>
          <a:xfrm>
            <a:off x="1116013" y="3933825"/>
            <a:ext cx="1152525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4284663" y="5373688"/>
            <a:ext cx="863600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801813" y="4724400"/>
            <a:ext cx="360362" cy="287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93610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預覽無誤後，點選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下一步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585" t="12224" r="3047" b="4630"/>
          <a:stretch>
            <a:fillRect/>
          </a:stretch>
        </p:blipFill>
        <p:spPr bwMode="auto">
          <a:xfrm>
            <a:off x="323850" y="1557338"/>
            <a:ext cx="8640763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635375" y="6237288"/>
            <a:ext cx="719138" cy="28892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93C1BF9-3270-49C7-A75A-7D81703AF609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67544" y="701824"/>
            <a:ext cx="8229600" cy="854968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註冊完成</a:t>
            </a:r>
          </a:p>
        </p:txBody>
      </p:sp>
      <p:pic>
        <p:nvPicPr>
          <p:cNvPr id="38914" name="圖片 3"/>
          <p:cNvPicPr>
            <a:picLocks noChangeAspect="1"/>
          </p:cNvPicPr>
          <p:nvPr/>
        </p:nvPicPr>
        <p:blipFill>
          <a:blip r:embed="rId2" cstate="print"/>
          <a:srcRect l="1582" t="12125" r="1233" b="14880"/>
          <a:stretch>
            <a:fillRect/>
          </a:stretch>
        </p:blipFill>
        <p:spPr bwMode="auto">
          <a:xfrm>
            <a:off x="503238" y="1700213"/>
            <a:ext cx="84613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492500" y="3141663"/>
            <a:ext cx="935038" cy="4318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0832066-2532-4B74-A695-F0C3FF0A9D55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93610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接收個人電子郵件，通知</a:t>
            </a:r>
            <a:r>
              <a:rPr lang="zh-TW" altLang="en-US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帳號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1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密碼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581" t="12074" r="2310" b="7201"/>
          <a:stretch>
            <a:fillRect/>
          </a:stretch>
        </p:blipFill>
        <p:spPr bwMode="auto">
          <a:xfrm>
            <a:off x="250825" y="1557338"/>
            <a:ext cx="8642350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619250" y="4149725"/>
            <a:ext cx="1223963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F979646-D430-4369-A931-2F7465BF122C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00811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輸入帳號密碼，點選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一般登入</a:t>
            </a:r>
            <a:r>
              <a:rPr lang="en-US" altLang="zh-TW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62" name="圖片 3"/>
          <p:cNvPicPr>
            <a:picLocks noChangeAspect="1"/>
          </p:cNvPicPr>
          <p:nvPr/>
        </p:nvPicPr>
        <p:blipFill>
          <a:blip r:embed="rId2" cstate="print"/>
          <a:srcRect l="1582" t="12125" r="3217" b="8476"/>
          <a:stretch>
            <a:fillRect/>
          </a:stretch>
        </p:blipFill>
        <p:spPr bwMode="auto">
          <a:xfrm>
            <a:off x="539750" y="1773238"/>
            <a:ext cx="835342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11188" y="3860800"/>
            <a:ext cx="714375" cy="2143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6C64C62-8FAF-41F2-BF28-BCF3EE3A4157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773832"/>
            <a:ext cx="8229600" cy="926976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第一次登入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，更改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密碼</a:t>
            </a:r>
          </a:p>
        </p:txBody>
      </p:sp>
      <p:pic>
        <p:nvPicPr>
          <p:cNvPr id="41986" name="圖片 3"/>
          <p:cNvPicPr>
            <a:picLocks noChangeAspect="1"/>
          </p:cNvPicPr>
          <p:nvPr/>
        </p:nvPicPr>
        <p:blipFill>
          <a:blip r:embed="rId2" cstate="print"/>
          <a:srcRect l="1582" t="12125" r="241" b="13600"/>
          <a:stretch>
            <a:fillRect/>
          </a:stretch>
        </p:blipFill>
        <p:spPr bwMode="auto">
          <a:xfrm>
            <a:off x="395288" y="1628775"/>
            <a:ext cx="85693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258888" y="3933825"/>
            <a:ext cx="2089150" cy="12239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D97A2C0-A8D7-43AB-8697-0EAF950E322E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sp>
        <p:nvSpPr>
          <p:cNvPr id="7" name="橢圓 6"/>
          <p:cNvSpPr/>
          <p:nvPr/>
        </p:nvSpPr>
        <p:spPr>
          <a:xfrm>
            <a:off x="4211638" y="4941888"/>
            <a:ext cx="792162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00811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功能選單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線上申辦項目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D29E8264-184B-4A9C-AFF2-B73F4A4A590D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4867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/>
          <p:nvPr/>
        </p:nvSpPr>
        <p:spPr>
          <a:xfrm>
            <a:off x="539750" y="3717925"/>
            <a:ext cx="1368425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008112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大專生線上申辦項目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771CD80-132D-4F85-930D-1786531BC06D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42486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>
          <a:xfrm>
            <a:off x="2124075" y="3860800"/>
            <a:ext cx="1223963" cy="288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978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29600" cy="1143000"/>
          </a:xfrm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計畫申請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案、確認個人資料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573D089-EC20-475F-A09C-FC5A7F79F1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7" name="橢圓 6"/>
          <p:cNvSpPr/>
          <p:nvPr/>
        </p:nvSpPr>
        <p:spPr>
          <a:xfrm>
            <a:off x="323850" y="3357563"/>
            <a:ext cx="1223963" cy="287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1F484D1E-38C6-4862-94AE-00419A40D5B5}" type="slidenum">
              <a:rPr kumimoji="1" lang="en-US" altLang="zh-TW" sz="12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rPr>
              <a:pPr algn="r">
                <a:defRPr/>
              </a:pPr>
              <a:t>3</a:t>
            </a:fld>
            <a:endParaRPr kumimoji="1" lang="en-US" altLang="zh-TW" sz="1200" b="0">
              <a:solidFill>
                <a:schemeClr val="tx1">
                  <a:tint val="7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981075"/>
            <a:ext cx="74168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本校近三年大專學生研究計畫</a:t>
            </a:r>
            <a:b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申請及核定統計表</a:t>
            </a:r>
            <a:endParaRPr lang="en-US" altLang="zh-TW" sz="3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805488"/>
            <a:ext cx="3905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96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604411"/>
              </p:ext>
            </p:extLst>
          </p:nvPr>
        </p:nvGraphicFramePr>
        <p:xfrm>
          <a:off x="1258888" y="2565400"/>
          <a:ext cx="7058025" cy="2592389"/>
        </p:xfrm>
        <a:graphic>
          <a:graphicData uri="http://schemas.openxmlformats.org/drawingml/2006/table">
            <a:tbl>
              <a:tblPr/>
              <a:tblGrid>
                <a:gridCol w="2462212"/>
                <a:gridCol w="1558925"/>
                <a:gridCol w="1477963"/>
                <a:gridCol w="1558925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年度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全校通過件數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全校申請件數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374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395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通過比率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19.52%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22.95%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微軟正黑體"/>
                          <a:ea typeface="新細明體" charset="-120"/>
                        </a:rPr>
                        <a:t>20.25%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93610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lang="en-US" altLang="zh-TW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新增申請</a:t>
            </a:r>
            <a:r>
              <a:rPr lang="en-US" altLang="zh-TW" sz="4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1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6082" name="圖片 3"/>
          <p:cNvPicPr>
            <a:picLocks noChangeAspect="1"/>
          </p:cNvPicPr>
          <p:nvPr/>
        </p:nvPicPr>
        <p:blipFill>
          <a:blip r:embed="rId2" cstate="print"/>
          <a:srcRect l="591" t="12125" r="1233" b="30247"/>
          <a:stretch>
            <a:fillRect/>
          </a:stretch>
        </p:blipFill>
        <p:spPr bwMode="auto">
          <a:xfrm>
            <a:off x="395288" y="1557338"/>
            <a:ext cx="81359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763713" y="5516563"/>
            <a:ext cx="1008062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4780E52E-746D-4506-90C5-508D54EC830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395536" y="764704"/>
            <a:ext cx="8229600" cy="936104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填選年級、計畫名稱、學門類別</a:t>
            </a:r>
            <a:endParaRPr lang="zh-TW" alt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594" t="12074" r="2919" b="5919"/>
          <a:stretch>
            <a:fillRect/>
          </a:stretch>
        </p:blipFill>
        <p:spPr bwMode="auto">
          <a:xfrm>
            <a:off x="395288" y="1844675"/>
            <a:ext cx="8353425" cy="4894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5435600" y="4437063"/>
            <a:ext cx="1000125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1979613" y="5445125"/>
            <a:ext cx="381635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051050" y="4941888"/>
            <a:ext cx="5257800" cy="357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B6AD48A-6014-4912-A585-178C3768C05E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001056" cy="1143000"/>
          </a:xfrm>
        </p:spPr>
        <p:txBody>
          <a:bodyPr rtlCol="0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填寫指導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教授姓名，點選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查詢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】</a:t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自動帶出，輸入耗材金額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579" t="12224" r="3427" b="5910"/>
          <a:stretch>
            <a:fillRect/>
          </a:stretch>
        </p:blipFill>
        <p:spPr bwMode="auto">
          <a:xfrm>
            <a:off x="250825" y="1916113"/>
            <a:ext cx="83518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908175" y="4148138"/>
            <a:ext cx="1223963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700338" y="5735638"/>
            <a:ext cx="1008062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067175" y="6164263"/>
            <a:ext cx="720725" cy="360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9A48B024-F66B-49F5-AE92-A1B0281E3A79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EF9FA5-8B0B-466A-AC96-764563C965F5}" type="slidenum">
              <a:rPr lang="en-US" altLang="zh-TW"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altLang="zh-TW" sz="1200" dirty="0"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49154" name="群組 7"/>
          <p:cNvGrpSpPr>
            <a:grpSpLocks/>
          </p:cNvGrpSpPr>
          <p:nvPr/>
        </p:nvGrpSpPr>
        <p:grpSpPr bwMode="auto">
          <a:xfrm>
            <a:off x="322263" y="1700213"/>
            <a:ext cx="8497887" cy="4122737"/>
            <a:chOff x="751769" y="1484784"/>
            <a:chExt cx="8047037" cy="4410737"/>
          </a:xfrm>
        </p:grpSpPr>
        <p:pic>
          <p:nvPicPr>
            <p:cNvPr id="49159" name="圖片 3"/>
            <p:cNvPicPr>
              <a:picLocks noChangeAspect="1"/>
            </p:cNvPicPr>
            <p:nvPr/>
          </p:nvPicPr>
          <p:blipFill>
            <a:blip r:embed="rId2" cstate="print"/>
            <a:srcRect l="1582" t="12125" r="1233" b="33965"/>
            <a:stretch>
              <a:fillRect/>
            </a:stretch>
          </p:blipFill>
          <p:spPr bwMode="auto">
            <a:xfrm>
              <a:off x="751769" y="1484784"/>
              <a:ext cx="8047037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圖片 3"/>
            <p:cNvPicPr>
              <a:picLocks noChangeAspect="1"/>
            </p:cNvPicPr>
            <p:nvPr/>
          </p:nvPicPr>
          <p:blipFill>
            <a:blip r:embed="rId2" cstate="print"/>
            <a:srcRect l="1582" t="70528" r="1233" b="14880"/>
            <a:stretch>
              <a:fillRect/>
            </a:stretch>
          </p:blipFill>
          <p:spPr bwMode="auto">
            <a:xfrm>
              <a:off x="751769" y="4959987"/>
              <a:ext cx="8047037" cy="935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橢圓 4"/>
          <p:cNvSpPr/>
          <p:nvPr/>
        </p:nvSpPr>
        <p:spPr>
          <a:xfrm>
            <a:off x="3635375" y="4724400"/>
            <a:ext cx="792163" cy="28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 bwMode="auto">
          <a:xfrm>
            <a:off x="395536" y="7647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【</a:t>
            </a:r>
            <a:r>
              <a:rPr lang="zh-TW" altLang="en-US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各類表格上傳</a:t>
            </a:r>
            <a:r>
              <a:rPr lang="en-US" altLang="zh-TW" sz="4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】</a:t>
            </a:r>
            <a:endParaRPr lang="zh-TW" altLang="en-US" sz="4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7524750" y="4221163"/>
            <a:ext cx="12239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995738" y="5229225"/>
            <a:ext cx="1008062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66C5D-B839-4BF4-932E-20A260F342D7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809625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2"/>
          <p:cNvSpPr txBox="1">
            <a:spLocks/>
          </p:cNvSpPr>
          <p:nvPr/>
        </p:nvSpPr>
        <p:spPr bwMode="auto">
          <a:xfrm>
            <a:off x="467544" y="69269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計畫書內容、表格狀態、合併檔</a:t>
            </a:r>
          </a:p>
        </p:txBody>
      </p:sp>
      <p:sp>
        <p:nvSpPr>
          <p:cNvPr id="5" name="橢圓 4"/>
          <p:cNvSpPr/>
          <p:nvPr/>
        </p:nvSpPr>
        <p:spPr>
          <a:xfrm>
            <a:off x="1835150" y="4797425"/>
            <a:ext cx="2592388" cy="1152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580063" y="4724400"/>
            <a:ext cx="2879725" cy="1152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16800" cy="935038"/>
          </a:xfrm>
        </p:spPr>
        <p:txBody>
          <a:bodyPr/>
          <a:lstStyle/>
          <a:p>
            <a:pPr algn="l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計畫案檢視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4AC35-3BBA-43D5-9E91-EC97C2F468C0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842486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1835150" y="4437063"/>
            <a:ext cx="6697663" cy="501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827088" y="836613"/>
            <a:ext cx="7942262" cy="720725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繳交送出及修正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395288" y="1700213"/>
            <a:ext cx="8569325" cy="4535487"/>
          </a:xfrm>
        </p:spPr>
        <p:txBody>
          <a:bodyPr/>
          <a:lstStyle/>
          <a:p>
            <a:pPr marL="533400" indent="-533400">
              <a:spcAft>
                <a:spcPct val="10000"/>
              </a:spcAft>
              <a:buFont typeface="Calibri" pitchFamily="34" charset="0"/>
              <a:buAutoNum type="arabicPeriod"/>
            </a:pPr>
            <a:r>
              <a:rPr lang="zh-TW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申請人於申請書製作完畢後，請按「</a:t>
            </a:r>
            <a:r>
              <a:rPr lang="zh-TW" altLang="zh-TW" sz="2800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繳交送出</a:t>
            </a:r>
            <a:r>
              <a:rPr lang="zh-TW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」，表C801 資料會傳送至系所主管(或學校承辦人)，此時申請人即無法再作任何修改。</a:t>
            </a:r>
            <a:endParaRPr lang="zh-TW" altLang="en-US" sz="2800" b="1" smtClean="0">
              <a:solidFill>
                <a:schemeClr val="hlink"/>
              </a:solidFill>
              <a:latin typeface="微軟正黑體"/>
              <a:ea typeface="微軟正黑體"/>
              <a:cs typeface="微軟正黑體"/>
            </a:endParaRPr>
          </a:p>
          <a:p>
            <a:pPr marL="533400" indent="-533400">
              <a:buFont typeface="Calibri" pitchFamily="34" charset="0"/>
              <a:buAutoNum type="arabicPeriod"/>
            </a:pPr>
            <a:r>
              <a:rPr lang="zh-TW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若需修改資料，必須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來電通知並</a:t>
            </a:r>
            <a:r>
              <a:rPr lang="zh-TW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等待「</a:t>
            </a:r>
            <a:r>
              <a:rPr lang="zh-TW" altLang="zh-TW" sz="2800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退件</a:t>
            </a:r>
            <a:r>
              <a:rPr lang="zh-TW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」後。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修正完畢後必須</a:t>
            </a:r>
            <a:r>
              <a:rPr lang="zh-TW" altLang="en-US" sz="2800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再按「繳交送出」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，仍須再經過</a:t>
            </a:r>
            <a:r>
              <a:rPr lang="en-US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【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指導教授</a:t>
            </a:r>
            <a:r>
              <a:rPr lang="en-US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】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確認、送出→經</a:t>
            </a:r>
            <a:r>
              <a:rPr lang="en-US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【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研發處彙整人員</a:t>
            </a:r>
            <a:r>
              <a:rPr lang="en-US" altLang="zh-TW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】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審核確認。</a:t>
            </a:r>
          </a:p>
          <a:p>
            <a:pPr marL="533400" indent="-533400">
              <a:buFont typeface="Calibri" pitchFamily="34" charset="0"/>
              <a:buAutoNum type="arabicPeriod"/>
            </a:pP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請申請人隨時注意</a:t>
            </a:r>
            <a:r>
              <a:rPr lang="zh-TW" altLang="en-US" sz="2800" b="1" u="sng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計畫狀態</a:t>
            </a:r>
            <a:r>
              <a:rPr lang="zh-TW" altLang="en-US" sz="2800" b="1" smtClean="0">
                <a:solidFill>
                  <a:schemeClr val="hlink"/>
                </a:solidFill>
                <a:latin typeface="微軟正黑體"/>
                <a:ea typeface="微軟正黑體"/>
                <a:cs typeface="微軟正黑體"/>
              </a:rPr>
              <a:t>，直到送出國科會才算完成申請。</a:t>
            </a:r>
          </a:p>
          <a:p>
            <a:pPr marL="533400" indent="-533400">
              <a:buFont typeface="Calibri" pitchFamily="34" charset="0"/>
              <a:buAutoNum type="arabicPeriod"/>
            </a:pPr>
            <a:endParaRPr lang="zh-TW" altLang="en-US" sz="2800" b="1" smtClean="0">
              <a:solidFill>
                <a:schemeClr val="hlink"/>
              </a:solidFill>
              <a:latin typeface="微軟正黑體"/>
              <a:ea typeface="微軟正黑體"/>
              <a:cs typeface="微軟正黑體"/>
            </a:endParaRPr>
          </a:p>
          <a:p>
            <a:pPr marL="533400" indent="-533400">
              <a:buFont typeface="Calibri" pitchFamily="34" charset="0"/>
              <a:buAutoNum type="arabicPeriod"/>
            </a:pPr>
            <a:endParaRPr lang="zh-TW" altLang="en-US" sz="2800" b="1" smtClean="0">
              <a:solidFill>
                <a:schemeClr val="hlink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900113" y="765175"/>
            <a:ext cx="7056437" cy="850900"/>
          </a:xfrm>
        </p:spPr>
        <p:txBody>
          <a:bodyPr/>
          <a:lstStyle/>
          <a:p>
            <a:pPr algn="l"/>
            <a:r>
              <a:rPr lang="zh-TW" altLang="en-US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常見退件情況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r="13083" b="36395"/>
          <a:stretch>
            <a:fillRect/>
          </a:stretch>
        </p:blipFill>
        <p:spPr bwMode="auto">
          <a:xfrm>
            <a:off x="395288" y="1628775"/>
            <a:ext cx="82804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692150"/>
            <a:ext cx="5113338" cy="7826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系統作業流程</a:t>
            </a:r>
          </a:p>
        </p:txBody>
      </p:sp>
      <p:sp>
        <p:nvSpPr>
          <p:cNvPr id="30724" name="Rectangle 42"/>
          <p:cNvSpPr>
            <a:spLocks noChangeArrowheads="1"/>
          </p:cNvSpPr>
          <p:nvPr/>
        </p:nvSpPr>
        <p:spPr bwMode="auto">
          <a:xfrm>
            <a:off x="0" y="17272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4276" name="Group 31"/>
          <p:cNvGrpSpPr>
            <a:grpSpLocks noChangeAspect="1"/>
          </p:cNvGrpSpPr>
          <p:nvPr/>
        </p:nvGrpSpPr>
        <p:grpSpPr bwMode="auto">
          <a:xfrm>
            <a:off x="2051050" y="1341438"/>
            <a:ext cx="6769100" cy="5289550"/>
            <a:chOff x="4470" y="1418"/>
            <a:chExt cx="5942" cy="4951"/>
          </a:xfrm>
        </p:grpSpPr>
        <p:sp>
          <p:nvSpPr>
            <p:cNvPr id="30728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470" y="1418"/>
              <a:ext cx="4365" cy="4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29" name="Text Box 39"/>
            <p:cNvSpPr txBox="1">
              <a:spLocks noChangeArrowheads="1"/>
            </p:cNvSpPr>
            <p:nvPr/>
          </p:nvSpPr>
          <p:spPr bwMode="auto">
            <a:xfrm>
              <a:off x="6709" y="2442"/>
              <a:ext cx="3703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buFont typeface="Times New Roman" pitchFamily="18" charset="0"/>
                <a:buAutoNum type="arabicPeriod"/>
                <a:tabLst>
                  <a:tab pos="228600" algn="l"/>
                </a:tabLst>
                <a:defRPr/>
              </a:pPr>
              <a:r>
                <a:rPr lang="zh-TW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計畫書</a:t>
              </a:r>
              <a:r>
                <a:rPr lang="en-US" altLang="zh-TW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C802</a:t>
              </a:r>
              <a:endParaRPr lang="en-US" altLang="zh-TW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marL="342900" indent="-342900" eaLnBrk="0" hangingPunct="0">
                <a:buFont typeface="Times New Roman" pitchFamily="18" charset="0"/>
                <a:buAutoNum type="arabicPeriod"/>
                <a:tabLst>
                  <a:tab pos="228600" algn="l"/>
                </a:tabLst>
                <a:defRPr/>
              </a:pPr>
              <a:r>
                <a:rPr lang="zh-TW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全部成績單</a:t>
              </a:r>
              <a:r>
                <a:rPr lang="en-US" altLang="zh-TW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(</a:t>
              </a:r>
              <a:r>
                <a:rPr lang="zh-TW" alt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正本掃描</a:t>
              </a:r>
              <a:r>
                <a:rPr lang="en-US" altLang="zh-TW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)</a:t>
              </a:r>
              <a:endParaRPr lang="en-US" altLang="zh-TW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30730" name="Line 38"/>
            <p:cNvSpPr>
              <a:spLocks noChangeShapeType="1"/>
            </p:cNvSpPr>
            <p:nvPr/>
          </p:nvSpPr>
          <p:spPr bwMode="auto">
            <a:xfrm flipH="1">
              <a:off x="6555" y="2216"/>
              <a:ext cx="0" cy="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4722" y="1485"/>
              <a:ext cx="3715" cy="64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學生</a:t>
              </a:r>
              <a:r>
                <a:rPr lang="en-US" altLang="zh-TW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--</a:t>
              </a:r>
              <a:r>
                <a:rPr lang="zh-TW" altLang="en-US" sz="2000" dirty="0">
                  <a:solidFill>
                    <a:srgbClr val="0000CC"/>
                  </a:solidFill>
                  <a:latin typeface="微軟正黑體"/>
                  <a:ea typeface="微軟正黑體"/>
                  <a:cs typeface="Times New Roman" pitchFamily="18" charset="0"/>
                </a:rPr>
                <a:t>填寫綜合資料、</a:t>
              </a:r>
              <a:r>
                <a:rPr lang="zh-TW" altLang="en-US" sz="2000" dirty="0">
                  <a:solidFill>
                    <a:srgbClr val="0000FF"/>
                  </a:solidFill>
                  <a:latin typeface="微軟正黑體"/>
                  <a:ea typeface="微軟正黑體"/>
                  <a:cs typeface="Times New Roman" pitchFamily="18" charset="0"/>
                </a:rPr>
                <a:t>撰寫計畫書線上送出</a:t>
              </a:r>
              <a:endParaRPr lang="zh-TW" altLang="en-US" sz="2000" dirty="0">
                <a:latin typeface="微軟正黑體"/>
                <a:ea typeface="微軟正黑體"/>
                <a:cs typeface="Times New Roman" pitchFamily="18" charset="0"/>
              </a:endParaRPr>
            </a:p>
          </p:txBody>
        </p:sp>
        <p:sp>
          <p:nvSpPr>
            <p:cNvPr id="55332" name="Text Box 36"/>
            <p:cNvSpPr txBox="1">
              <a:spLocks noChangeArrowheads="1"/>
            </p:cNvSpPr>
            <p:nvPr/>
          </p:nvSpPr>
          <p:spPr bwMode="auto">
            <a:xfrm>
              <a:off x="4974" y="2968"/>
              <a:ext cx="3223" cy="743"/>
            </a:xfrm>
            <a:prstGeom prst="round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  研發處</a:t>
              </a:r>
              <a:r>
                <a:rPr lang="en-US" altLang="zh-TW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--</a:t>
              </a:r>
              <a:r>
                <a:rPr lang="en-US" altLang="zh-TW" sz="2000" dirty="0">
                  <a:solidFill>
                    <a:srgbClr val="0000CC"/>
                  </a:solidFill>
                  <a:latin typeface="微軟正黑體"/>
                  <a:ea typeface="微軟正黑體"/>
                  <a:cs typeface="Times New Roman" pitchFamily="18" charset="0"/>
                </a:rPr>
                <a:t>(</a:t>
              </a:r>
              <a:r>
                <a:rPr lang="zh-TW" altLang="en-US" sz="2000" dirty="0">
                  <a:solidFill>
                    <a:srgbClr val="0000CC"/>
                  </a:solidFill>
                  <a:latin typeface="微軟正黑體"/>
                  <a:ea typeface="微軟正黑體"/>
                  <a:cs typeface="Times New Roman" pitchFamily="18" charset="0"/>
                </a:rPr>
                <a:t>代替系所初審</a:t>
              </a:r>
              <a:r>
                <a:rPr lang="en-US" altLang="zh-TW" sz="2000" dirty="0">
                  <a:solidFill>
                    <a:srgbClr val="0000CC"/>
                  </a:solidFill>
                  <a:latin typeface="微軟正黑體"/>
                  <a:ea typeface="微軟正黑體"/>
                  <a:cs typeface="Times New Roman" pitchFamily="18" charset="0"/>
                </a:rPr>
                <a:t>)</a:t>
              </a:r>
            </a:p>
            <a:p>
              <a:pPr algn="ctr" eaLnBrk="0" hangingPunct="0">
                <a:defRPr/>
              </a:pPr>
              <a:r>
                <a:rPr lang="zh-TW" altLang="en-US" sz="2000" dirty="0">
                  <a:latin typeface="微軟正黑體"/>
                  <a:ea typeface="微軟正黑體"/>
                  <a:cs typeface="Times New Roman" pitchFamily="18" charset="0"/>
                </a:rPr>
                <a:t>審查學生</a:t>
              </a:r>
              <a:r>
                <a:rPr lang="zh-TW" altLang="en-US" sz="2000" u="sng" dirty="0">
                  <a:solidFill>
                    <a:srgbClr val="C00000"/>
                  </a:solidFill>
                  <a:latin typeface="微軟正黑體"/>
                  <a:ea typeface="微軟正黑體"/>
                  <a:cs typeface="Times New Roman" pitchFamily="18" charset="0"/>
                </a:rPr>
                <a:t>資格</a:t>
              </a:r>
              <a:r>
                <a:rPr lang="zh-TW" altLang="en-US" sz="2000" dirty="0">
                  <a:latin typeface="微軟正黑體"/>
                  <a:ea typeface="微軟正黑體"/>
                  <a:cs typeface="Times New Roman" pitchFamily="18" charset="0"/>
                </a:rPr>
                <a:t>、</a:t>
              </a:r>
              <a:r>
                <a:rPr lang="zh-TW" altLang="en-US" sz="2000" u="sng" dirty="0">
                  <a:solidFill>
                    <a:srgbClr val="C00000"/>
                  </a:solidFill>
                  <a:latin typeface="微軟正黑體"/>
                  <a:ea typeface="微軟正黑體"/>
                  <a:cs typeface="Times New Roman" pitchFamily="18" charset="0"/>
                </a:rPr>
                <a:t>學生成績單</a:t>
              </a:r>
              <a:endParaRPr lang="en-US" altLang="zh-TW" sz="2000" dirty="0">
                <a:latin typeface="微軟正黑體"/>
                <a:ea typeface="微軟正黑體"/>
                <a:cs typeface="Times New Roman" pitchFamily="18" charset="0"/>
              </a:endParaRPr>
            </a:p>
          </p:txBody>
        </p:sp>
        <p:sp>
          <p:nvSpPr>
            <p:cNvPr id="30733" name="Text Box 35"/>
            <p:cNvSpPr>
              <a:spLocks noChangeArrowheads="1"/>
            </p:cNvSpPr>
            <p:nvPr/>
          </p:nvSpPr>
          <p:spPr bwMode="auto">
            <a:xfrm>
              <a:off x="4848" y="4113"/>
              <a:ext cx="3481" cy="61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指導教授</a:t>
              </a:r>
              <a:r>
                <a:rPr lang="en-US" altLang="zh-TW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--</a:t>
              </a:r>
              <a:r>
                <a:rPr lang="zh-TW" altLang="en-US" sz="2000" dirty="0">
                  <a:solidFill>
                    <a:srgbClr val="0000FF"/>
                  </a:solidFill>
                  <a:latin typeface="微軟正黑體"/>
                  <a:ea typeface="微軟正黑體"/>
                  <a:cs typeface="Times New Roman" pitchFamily="18" charset="0"/>
                </a:rPr>
                <a:t>完成初評意見表上傳</a:t>
              </a:r>
              <a:r>
                <a:rPr lang="en-US" altLang="zh-TW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C803</a:t>
              </a:r>
              <a:endParaRPr lang="en-US" altLang="zh-TW" sz="2000" dirty="0">
                <a:latin typeface="微軟正黑體"/>
                <a:ea typeface="微軟正黑體"/>
                <a:cs typeface="Times New Roman" pitchFamily="18" charset="0"/>
              </a:endParaRPr>
            </a:p>
          </p:txBody>
        </p:sp>
        <p:sp>
          <p:nvSpPr>
            <p:cNvPr id="30734" name="Line 34"/>
            <p:cNvSpPr>
              <a:spLocks noChangeShapeType="1"/>
            </p:cNvSpPr>
            <p:nvPr/>
          </p:nvSpPr>
          <p:spPr bwMode="auto">
            <a:xfrm>
              <a:off x="6556" y="3711"/>
              <a:ext cx="0" cy="3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5" name="Line 33"/>
            <p:cNvSpPr>
              <a:spLocks noChangeShapeType="1"/>
            </p:cNvSpPr>
            <p:nvPr/>
          </p:nvSpPr>
          <p:spPr bwMode="auto">
            <a:xfrm>
              <a:off x="6578" y="4788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328" name="Text Box 32"/>
            <p:cNvSpPr txBox="1">
              <a:spLocks noChangeArrowheads="1"/>
            </p:cNvSpPr>
            <p:nvPr/>
          </p:nvSpPr>
          <p:spPr bwMode="auto">
            <a:xfrm>
              <a:off x="5480" y="5125"/>
              <a:ext cx="2150" cy="46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微軟正黑體"/>
                  <a:ea typeface="微軟正黑體"/>
                  <a:cs typeface="Times New Roman" pitchFamily="18" charset="0"/>
                </a:rPr>
                <a:t>研發處</a:t>
              </a:r>
              <a:r>
                <a:rPr lang="zh-TW" altLang="en-US" sz="2000" dirty="0">
                  <a:solidFill>
                    <a:srgbClr val="0000CC"/>
                  </a:solidFill>
                  <a:latin typeface="微軟正黑體"/>
                  <a:ea typeface="微軟正黑體"/>
                  <a:cs typeface="Times New Roman" pitchFamily="18" charset="0"/>
                </a:rPr>
                <a:t>彙整</a:t>
              </a:r>
              <a:r>
                <a:rPr lang="zh-TW" altLang="en-US" sz="2000" dirty="0">
                  <a:solidFill>
                    <a:srgbClr val="0000FF"/>
                  </a:solidFill>
                  <a:latin typeface="微軟正黑體"/>
                  <a:ea typeface="微軟正黑體"/>
                  <a:cs typeface="Times New Roman" pitchFamily="18" charset="0"/>
                </a:rPr>
                <a:t>名冊</a:t>
              </a:r>
              <a:endParaRPr lang="zh-TW" altLang="en-US" sz="2000" dirty="0">
                <a:latin typeface="微軟正黑體"/>
                <a:ea typeface="微軟正黑體"/>
                <a:cs typeface="Times New Roman" pitchFamily="18" charset="0"/>
              </a:endParaRPr>
            </a:p>
          </p:txBody>
        </p:sp>
      </p:grpSp>
      <p:sp>
        <p:nvSpPr>
          <p:cNvPr id="30726" name="Text Box 39"/>
          <p:cNvSpPr txBox="1">
            <a:spLocks noChangeArrowheads="1"/>
          </p:cNvSpPr>
          <p:nvPr/>
        </p:nvSpPr>
        <p:spPr bwMode="auto">
          <a:xfrm>
            <a:off x="4716463" y="2133600"/>
            <a:ext cx="2735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tabLst>
                <a:tab pos="228600" algn="l"/>
              </a:tabLst>
              <a:defRPr/>
            </a:pPr>
            <a:r>
              <a:rPr lang="zh-TW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上傳附件需包含：</a:t>
            </a:r>
            <a:endParaRPr lang="en-US" altLang="zh-TW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C0BF64A-3370-46DF-9DDB-7993CCB9FD4D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3924300" y="6021388"/>
            <a:ext cx="1223963" cy="493712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TW" altLang="en-US" sz="2000" dirty="0">
                <a:solidFill>
                  <a:srgbClr val="0000FF"/>
                </a:solidFill>
                <a:latin typeface="微軟正黑體"/>
                <a:ea typeface="微軟正黑體"/>
                <a:cs typeface="Times New Roman" pitchFamily="18" charset="0"/>
              </a:rPr>
              <a:t>國科會</a:t>
            </a:r>
            <a:endParaRPr lang="zh-TW" altLang="en-US" sz="2000" dirty="0">
              <a:latin typeface="微軟正黑體"/>
              <a:ea typeface="微軟正黑體"/>
              <a:cs typeface="Times New Roman" pitchFamily="18" charset="0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4427538" y="5805488"/>
            <a:ext cx="0" cy="185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zh-TW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3708400" y="2205038"/>
            <a:ext cx="0" cy="792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190817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1908175" y="177323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2124075" y="43656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2124075" y="1916113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2124075" y="19161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1908175" y="1773238"/>
            <a:ext cx="0" cy="295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2700338" y="2276475"/>
            <a:ext cx="122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1600">
                <a:solidFill>
                  <a:srgbClr val="FF0000"/>
                </a:solidFill>
              </a:rPr>
              <a:t>資料不符</a:t>
            </a:r>
          </a:p>
          <a:p>
            <a:r>
              <a:rPr lang="zh-TW" altLang="en-US" sz="1600">
                <a:solidFill>
                  <a:srgbClr val="FF0000"/>
                </a:solidFill>
              </a:rPr>
              <a:t>退件</a:t>
            </a:r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 flipV="1">
            <a:off x="3924300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內容版面配置區 1"/>
          <p:cNvSpPr>
            <a:spLocks noGrp="1"/>
          </p:cNvSpPr>
          <p:nvPr>
            <p:ph idx="4294967295"/>
          </p:nvPr>
        </p:nvSpPr>
        <p:spPr>
          <a:xfrm>
            <a:off x="827088" y="1700213"/>
            <a:ext cx="7772400" cy="4530725"/>
          </a:xfrm>
        </p:spPr>
        <p:txBody>
          <a:bodyPr/>
          <a:lstStyle/>
          <a:p>
            <a:pPr eaLnBrk="1" hangingPunct="1">
              <a:lnSpc>
                <a:spcPts val="4325"/>
              </a:lnSpc>
              <a:spcBef>
                <a:spcPct val="0"/>
              </a:spcBef>
              <a:buFont typeface="Arial" charset="0"/>
              <a:buNone/>
            </a:pPr>
            <a:r>
              <a:rPr lang="zh-TW" altLang="en-US" b="1" smtClean="0">
                <a:latin typeface="微軟正黑體"/>
                <a:ea typeface="微軟正黑體"/>
                <a:cs typeface="微軟正黑體"/>
              </a:rPr>
              <a:t>國科會線上系統操作諮詢：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</a:pPr>
            <a:r>
              <a:rPr lang="zh-TW" altLang="en-US" b="1" smtClean="0">
                <a:latin typeface="微軟正黑體"/>
                <a:ea typeface="微軟正黑體"/>
                <a:cs typeface="微軟正黑體"/>
              </a:rPr>
              <a:t>請電洽國科會</a:t>
            </a:r>
            <a:r>
              <a:rPr lang="zh-TW" altLang="en-US" b="1" u="sng" smtClean="0">
                <a:latin typeface="微軟正黑體"/>
                <a:ea typeface="微軟正黑體"/>
                <a:cs typeface="微軟正黑體"/>
              </a:rPr>
              <a:t>客服專線</a:t>
            </a:r>
            <a:r>
              <a:rPr lang="zh-TW" altLang="en-US" b="1" smtClean="0">
                <a:latin typeface="微軟正黑體"/>
                <a:ea typeface="微軟正黑體"/>
                <a:cs typeface="微軟正黑體"/>
              </a:rPr>
              <a:t>資訊小組</a:t>
            </a:r>
            <a:r>
              <a:rPr lang="en-US" altLang="zh-TW" b="1" smtClean="0">
                <a:latin typeface="微軟正黑體"/>
                <a:ea typeface="微軟正黑體"/>
                <a:cs typeface="微軟正黑體"/>
              </a:rPr>
              <a:t>:</a:t>
            </a:r>
            <a:r>
              <a:rPr lang="en-US" altLang="zh-TW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 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36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02-27377592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 typeface="Arial" charset="0"/>
              <a:buNone/>
            </a:pPr>
            <a:r>
              <a:rPr lang="zh-TW" altLang="en-US" b="1" smtClean="0">
                <a:latin typeface="微軟正黑體"/>
                <a:ea typeface="微軟正黑體"/>
                <a:cs typeface="微軟正黑體"/>
              </a:rPr>
              <a:t>校內諮詢：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3600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02-28824564</a:t>
            </a:r>
          </a:p>
          <a:p>
            <a:pPr lvl="1" eaLnBrk="1" hangingPunct="1">
              <a:lnSpc>
                <a:spcPts val="4325"/>
              </a:lnSpc>
              <a:spcBef>
                <a:spcPct val="0"/>
              </a:spcBef>
            </a:pPr>
            <a:r>
              <a:rPr lang="zh-TW" altLang="en-US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研發處</a:t>
            </a:r>
            <a:r>
              <a:rPr lang="en-US" altLang="zh-TW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#2651</a:t>
            </a:r>
          </a:p>
          <a:p>
            <a:pPr lvl="1" eaLnBrk="1" hangingPunct="1">
              <a:lnSpc>
                <a:spcPts val="4325"/>
              </a:lnSpc>
              <a:spcBef>
                <a:spcPct val="0"/>
              </a:spcBef>
            </a:pPr>
            <a:r>
              <a:rPr lang="zh-TW" altLang="en-US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教學卓越辦公室</a:t>
            </a:r>
            <a:r>
              <a:rPr lang="en-US" altLang="zh-TW" b="1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#2543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899592" y="620689"/>
            <a:ext cx="4680521" cy="1080119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聯絡管道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68E9C06-7283-4656-8766-5677999301EE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國科會補助宗旨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060575"/>
            <a:ext cx="7775575" cy="2592388"/>
          </a:xfrm>
        </p:spPr>
        <p:txBody>
          <a:bodyPr/>
          <a:lstStyle/>
          <a:p>
            <a:pPr marL="0" indent="803275" algn="just" eaLnBrk="1" hangingPunct="1">
              <a:buFont typeface="Arial" charset="0"/>
              <a:buNone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行政院國家科學委員會為提早培育儲備基礎科學、應用科學、人文社會科學之優秀研究人才，鼓勵公私立大專院校學生執行研究計畫，以加強</a:t>
            </a:r>
            <a:r>
              <a:rPr lang="zh-TW" altLang="en-US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研究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、</a:t>
            </a:r>
            <a:r>
              <a:rPr lang="zh-TW" altLang="en-US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實驗</a:t>
            </a:r>
            <a:r>
              <a:rPr lang="zh-TW" altLang="en-US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、</a:t>
            </a:r>
            <a:r>
              <a:rPr lang="zh-TW" altLang="en-US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實作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之能力而設置之補助計畫。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BE23BD1-0D56-4541-8A6B-7297014C2CC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187450" y="692150"/>
            <a:ext cx="6553200" cy="8651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提醒事項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539750" y="1700213"/>
            <a:ext cx="8259763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本計畫線上作業系統尚未開放，目前學生僅可先申請帳號、密碼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待國科會來函公告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如先輸入計畫書，則會以前一年度計畫案認列，造成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103</a:t>
            </a: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年度無計畫顯示。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學生與指導教師務必於</a:t>
            </a:r>
            <a:r>
              <a:rPr lang="zh-TW" altLang="en-US" sz="2800" b="1" u="sng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國科會規定截止日前</a:t>
            </a: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完成計畫書撰寫並上傳相關檔案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線上作業</a:t>
            </a:r>
            <a:r>
              <a:rPr lang="en-US" altLang="zh-TW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u"/>
            </a:pPr>
            <a:r>
              <a:rPr lang="zh-TW" altLang="en-US" sz="2800" b="1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確切申請時間將依國科會來函規定時間為準，屆時務必請同學密切注意學校公告。</a:t>
            </a:r>
            <a:endParaRPr lang="en-US" altLang="zh-TW" sz="2800" b="1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09AD9B8-CC66-4941-9D63-CEFCDC2595DB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B86A-78BA-4A39-A67B-18946A4ECF53}" type="slidenum">
              <a:rPr lang="en-US" altLang="zh-TW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23850" y="3357563"/>
            <a:ext cx="8229600" cy="1800225"/>
          </a:xfrm>
        </p:spPr>
        <p:txBody>
          <a:bodyPr lIns="108000" tIns="72000" bIns="72000" spcCol="216000"/>
          <a:lstStyle/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zh-TW" alt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承辦單位</a:t>
            </a: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：研究發展處研究暨產學組</a:t>
            </a:r>
            <a:endParaRPr lang="en-US" altLang="zh-TW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華康中特圓體(P)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承</a:t>
            </a:r>
            <a:r>
              <a:rPr lang="en-US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  </a:t>
            </a: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辦</a:t>
            </a:r>
            <a:r>
              <a:rPr lang="en-US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 </a:t>
            </a: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人：林芸瑛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聯絡電話：（</a:t>
            </a:r>
            <a:r>
              <a:rPr lang="en-US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02</a:t>
            </a: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）</a:t>
            </a:r>
            <a:r>
              <a:rPr lang="en-US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2882-4564   </a:t>
            </a: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分機：</a:t>
            </a:r>
            <a:r>
              <a:rPr lang="en-US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2651</a:t>
            </a:r>
            <a:endParaRPr lang="zh-TW" altLang="zh-TW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華康中特圓體(P)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r>
              <a:rPr lang="zh-TW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電子信箱：</a:t>
            </a:r>
            <a:r>
              <a:rPr lang="en-US" altLang="zh-TW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華康中特圓體(P)"/>
              </a:rPr>
              <a:t>yiling@mail.mcu.edu.tw</a:t>
            </a:r>
            <a:endParaRPr lang="zh-TW" altLang="en-US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華康中特圓體(P)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defRPr/>
            </a:pPr>
            <a:endParaRPr lang="zh-TW" altLang="en-US" sz="2800" dirty="0" smtClean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205" name="Rectangle 5"/>
          <p:cNvSpPr>
            <a:spLocks noGrp="1"/>
          </p:cNvSpPr>
          <p:nvPr>
            <p:ph type="title"/>
          </p:nvPr>
        </p:nvSpPr>
        <p:spPr>
          <a:xfrm>
            <a:off x="1619250" y="1484313"/>
            <a:ext cx="57610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05488"/>
            <a:ext cx="3905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B4CCB2D-4891-4362-854F-4E09A0467440}" type="slidenum">
              <a:rPr kumimoji="1" lang="en-US" altLang="zh-TW" sz="12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rPr>
              <a:pPr algn="r">
                <a:defRPr/>
              </a:pPr>
              <a:t>5</a:t>
            </a:fld>
            <a:endParaRPr kumimoji="1" lang="en-US" altLang="zh-TW" sz="1200" b="0">
              <a:solidFill>
                <a:schemeClr val="tx1">
                  <a:tint val="75000"/>
                </a:schemeClr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9395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692150"/>
            <a:ext cx="7416800" cy="1008063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103</a:t>
            </a:r>
            <a:r>
              <a:rPr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年度國科會補助大專學生研究計畫</a:t>
            </a:r>
            <a:br>
              <a:rPr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</a:br>
            <a:r>
              <a:rPr lang="zh-TW" alt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作業時程</a:t>
            </a:r>
            <a:endParaRPr lang="en-US" altLang="zh-TW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</p:txBody>
      </p:sp>
      <p:graphicFrame>
        <p:nvGraphicFramePr>
          <p:cNvPr id="59702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28785"/>
              </p:ext>
            </p:extLst>
          </p:nvPr>
        </p:nvGraphicFramePr>
        <p:xfrm>
          <a:off x="611560" y="1628800"/>
          <a:ext cx="8028384" cy="4888728"/>
        </p:xfrm>
        <a:graphic>
          <a:graphicData uri="http://schemas.openxmlformats.org/drawingml/2006/table">
            <a:tbl>
              <a:tblPr/>
              <a:tblGrid>
                <a:gridCol w="1568765"/>
                <a:gridCol w="4675534"/>
                <a:gridCol w="1784085"/>
              </a:tblGrid>
              <a:tr h="384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時  間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事      項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承辦單位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78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教學卓越計畫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推動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獎勵大專生申請國科會研究計畫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教學卓越辦公室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11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通過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初審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、每件核發獎勵金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3000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教學卓越辦公室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11~12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辦理計畫指導及申請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說明會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教學卓越辦公室、研發處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國科會公函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徵求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計畫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研發處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103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公告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申請相關規定及截止期限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研發處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17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日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本校開學日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)</a:t>
                      </a:r>
                      <a:endParaRPr kumimoji="0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月下旬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製作計畫書及文件、線上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申請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研發處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月下旬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截止日前彙整送出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研發處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6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月中、下旬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公告計畫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核定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，補助金最高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47000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國科會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4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103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日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endParaRPr kumimoji="0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104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28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</a:rPr>
                        <a:t>日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計畫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執行（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8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個月）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國科會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31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日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成果報告上傳、結案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國科會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~</a:t>
                      </a:r>
                      <a:endParaRPr kumimoji="0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審查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國科會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104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年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7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月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公布研究創作獎名單</a:t>
                      </a:r>
                      <a:endParaRPr kumimoji="0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新細明體" charset="-120"/>
                          <a:ea typeface="新細明體" charset="-120"/>
                          <a:cs typeface="Times New Roman" pitchFamily="18" charset="0"/>
                        </a:rPr>
                        <a:t>國科會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新細明體" charset="-12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981075"/>
            <a:ext cx="6840537" cy="6524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申請資格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微軟正黑體"/>
              </a:rPr>
              <a:t>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zh-TW" sz="36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一</a:t>
            </a:r>
            <a:r>
              <a:rPr lang="en-US" altLang="zh-TW" sz="36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學生：</a:t>
            </a:r>
          </a:p>
          <a:p>
            <a:pPr indent="200025" eaLnBrk="1" hangingPunct="1">
              <a:buFont typeface="Arial" charset="0"/>
              <a:buNone/>
              <a:defRPr/>
            </a:pP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  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已獲得指導教授承諾指導研究，學業成績優良，並具備下列資格者</a:t>
            </a: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但於研究期間已不具大專學生資格者不得申請</a:t>
            </a: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：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1.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公私立大學院校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年級以上在學學生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（含申請時</a:t>
            </a: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，應屆畢業生須檢附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延畢緩修證明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2.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研究生、陸生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不得申請。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3.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本申請案為</a:t>
            </a:r>
            <a:r>
              <a:rPr lang="zh-TW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學生自發性研究計畫，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每一件申請案僅能由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位學生提出申請</a:t>
            </a:r>
            <a:r>
              <a:rPr lang="zh-TW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，</a:t>
            </a:r>
            <a:r>
              <a:rPr lang="zh-TW" altLang="zh-TW" sz="2400" b="1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同一年度以申請一件為限</a:t>
            </a:r>
            <a:r>
              <a:rPr lang="zh-TW" altLang="en-US" sz="2400" b="1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。 </a:t>
            </a:r>
            <a:endParaRPr lang="en-US" altLang="zh-TW" sz="2400" b="1" dirty="0" smtClean="0">
              <a:solidFill>
                <a:srgbClr val="00009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6975D43-27AC-4774-BDD3-096596281909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altLang="zh-TW" sz="40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二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指導教授：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1.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須為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本校專任教師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，符合國科會專題研究計畫主持人資格，且願意指導學生從事研究工作者。  </a:t>
            </a:r>
            <a:endParaRPr lang="zh-TW" altLang="en-US" sz="24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2.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每位指導教授每年度以指導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位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學生為限。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altLang="zh-TW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3.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學生研究構想題目及研究範圍，須與</a:t>
            </a:r>
            <a:r>
              <a:rPr lang="zh-TW" altLang="en-US" sz="2400" u="sng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指導教授專長相符</a:t>
            </a:r>
            <a:r>
              <a:rPr lang="zh-TW" altLang="en-US" sz="2400" dirty="0" smtClean="0">
                <a:solidFill>
                  <a:srgbClr val="000099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400" dirty="0" smtClean="0">
              <a:solidFill>
                <a:srgbClr val="000099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Arial" charset="0"/>
              <a:buNone/>
              <a:defRPr/>
            </a:pPr>
            <a:endParaRPr lang="zh-TW" altLang="en-US" sz="2400" dirty="0" smtClean="0">
              <a:solidFill>
                <a:srgbClr val="006600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zh-TW" altLang="en-US" sz="2400" dirty="0" smtClean="0">
                <a:solidFill>
                  <a:srgbClr val="006600"/>
                </a:solidFill>
                <a:latin typeface="微軟正黑體"/>
                <a:ea typeface="微軟正黑體"/>
                <a:cs typeface="微軟正黑體"/>
              </a:rPr>
              <a:t>*  但曾指導學生執行本項研究計畫而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未繳交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研究成果報告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/>
                <a:ea typeface="微軟正黑體"/>
                <a:cs typeface="微軟正黑體"/>
              </a:rPr>
              <a:t>者，國科會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不再受理</a:t>
            </a:r>
            <a:r>
              <a:rPr lang="zh-TW" altLang="en-US" sz="2400" dirty="0" smtClean="0">
                <a:solidFill>
                  <a:srgbClr val="006600"/>
                </a:solidFill>
                <a:latin typeface="微軟正黑體"/>
                <a:ea typeface="微軟正黑體"/>
                <a:cs typeface="微軟正黑體"/>
              </a:rPr>
              <a:t>其擔任指導教授之申請案。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2F9F313-FD5E-4804-B5DA-546DD993B3F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9810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申請資格</a:t>
            </a:r>
            <a: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續</a:t>
            </a:r>
            <a: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lang="zh-TW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979613" y="836613"/>
            <a:ext cx="5545137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國科會受理時間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755650" y="2133600"/>
            <a:ext cx="8002588" cy="3700463"/>
          </a:xfrm>
        </p:spPr>
        <p:txBody>
          <a:bodyPr/>
          <a:lstStyle/>
          <a:p>
            <a:pPr marL="609600" indent="-609600" eaLnBrk="1" hangingPunct="1">
              <a:buFont typeface="Calibri" pitchFamily="34" charset="0"/>
              <a:buAutoNum type="arabicPeriod"/>
            </a:pP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每年約</a:t>
            </a:r>
            <a:r>
              <a:rPr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月份國科會開始受理各大專院校申請</a:t>
            </a:r>
            <a:r>
              <a:rPr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依來文規定</a:t>
            </a:r>
            <a:r>
              <a:rPr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marL="609600" indent="-609600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kumimoji="1"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預計</a:t>
            </a:r>
            <a:r>
              <a:rPr kumimoji="1" lang="en-US" altLang="zh-TW" u="sng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103</a:t>
            </a:r>
            <a:r>
              <a:rPr kumimoji="1" lang="zh-TW" altLang="en-US" u="sng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kumimoji="1" lang="en-US" altLang="zh-TW" u="sng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kumimoji="1" lang="zh-TW" altLang="en-US" u="sng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月中、下旬</a:t>
            </a:r>
            <a:r>
              <a:rPr kumimoji="1"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需完成計畫撰寫並上傳檔案</a:t>
            </a:r>
            <a:r>
              <a:rPr kumimoji="1"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(</a:t>
            </a:r>
            <a:r>
              <a:rPr kumimoji="1"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線上作業</a:t>
            </a:r>
            <a:r>
              <a:rPr kumimoji="1" lang="en-US" altLang="zh-TW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)</a:t>
            </a:r>
            <a:r>
              <a:rPr kumimoji="1" lang="zh-TW" altLang="en-US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marL="609600" indent="-609600" eaLnBrk="1" hangingPunct="1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zh-TW" altLang="en-US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備註：下學期於</a:t>
            </a:r>
            <a:r>
              <a:rPr lang="en-US" altLang="zh-TW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103.2.17</a:t>
            </a:r>
            <a:r>
              <a:rPr lang="zh-TW" altLang="en-US" b="1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開學</a:t>
            </a:r>
            <a:endParaRPr lang="en-US" altLang="zh-TW" b="1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marL="609600" indent="-609600" eaLnBrk="1" hangingPunct="1">
              <a:lnSpc>
                <a:spcPct val="11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zh-TW" altLang="en-US" b="1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0444009-6DC5-4DA5-851C-6B2D359ACEAE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900113" y="836613"/>
            <a:ext cx="7559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  <a:hlinkClick r:id="rId2" action="ppaction://hlinkfile"/>
              </a:rPr>
              <a:t>計畫書內容</a:t>
            </a:r>
            <a:r>
              <a:rPr lang="en-US" altLang="zh-TW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(</a:t>
            </a:r>
            <a:r>
              <a:rPr lang="zh-TW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參考</a:t>
            </a:r>
            <a:r>
              <a:rPr lang="en-US" altLang="zh-TW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102</a:t>
            </a:r>
            <a:r>
              <a:rPr lang="zh-TW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年度格式</a:t>
            </a:r>
            <a:r>
              <a:rPr lang="en-US" altLang="zh-TW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/>
                <a:ea typeface="微軟正黑體"/>
                <a:cs typeface="微軟正黑體"/>
              </a:rPr>
              <a:t>)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042988" y="2133600"/>
            <a:ext cx="7489825" cy="2376488"/>
          </a:xfrm>
        </p:spPr>
        <p:txBody>
          <a:bodyPr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3600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計畫申請書</a:t>
            </a:r>
            <a:r>
              <a:rPr lang="en-US" altLang="zh-TW" sz="3600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C801</a:t>
            </a: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3600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研究計畫內容 </a:t>
            </a:r>
            <a:r>
              <a:rPr lang="en-US" altLang="zh-TW" sz="3600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C802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（下載後上傳）</a:t>
            </a:r>
            <a:endParaRPr lang="en-US" altLang="zh-TW" sz="2000" b="1" dirty="0" smtClean="0">
              <a:solidFill>
                <a:srgbClr val="FF0000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3600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教授指導初評意見表</a:t>
            </a:r>
            <a:r>
              <a:rPr lang="en-US" altLang="zh-TW" sz="3600" dirty="0" smtClean="0">
                <a:solidFill>
                  <a:srgbClr val="0000CC"/>
                </a:solidFill>
                <a:latin typeface="微軟正黑體"/>
                <a:ea typeface="微軟正黑體"/>
                <a:cs typeface="微軟正黑體"/>
              </a:rPr>
              <a:t>C803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 （下載後上傳）</a:t>
            </a:r>
            <a:endParaRPr lang="en-US" altLang="zh-TW" sz="2000" dirty="0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  <a:p>
            <a:pPr eaLnBrk="1" hangingPunct="1">
              <a:buFont typeface="Wingdings" pitchFamily="2" charset="2"/>
              <a:buChar char="u"/>
            </a:pPr>
            <a:endParaRPr lang="zh-TW" altLang="en-US" sz="3600" u="sng" dirty="0" smtClean="0">
              <a:solidFill>
                <a:srgbClr val="0000CC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C34EF154-B836-4539-A032-ECFDD70DF27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829300"/>
            <a:ext cx="3889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背景(032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27131</TotalTime>
  <Words>1313</Words>
  <Application>Microsoft Office PowerPoint</Application>
  <PresentationFormat>如螢幕大小 (4:3)</PresentationFormat>
  <Paragraphs>208</Paragraphs>
  <Slides>41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簡報背景(0323)</vt:lpstr>
      <vt:lpstr>國科會103年度大專學生研究計畫 指導及申請說明會</vt:lpstr>
      <vt:lpstr>賀!!</vt:lpstr>
      <vt:lpstr>本校近三年大專學生研究計畫 申請及核定統計表</vt:lpstr>
      <vt:lpstr>國科會補助宗旨</vt:lpstr>
      <vt:lpstr>103年度國科會補助大專學生研究計畫 作業時程</vt:lpstr>
      <vt:lpstr>申請資格 </vt:lpstr>
      <vt:lpstr>PowerPoint 簡報</vt:lpstr>
      <vt:lpstr>國科會受理時間</vt:lpstr>
      <vt:lpstr>計畫書內容(參考102年度格式)</vt:lpstr>
      <vt:lpstr>計畫書撰寫重點</vt:lpstr>
      <vt:lpstr>PowerPoint 簡報</vt:lpstr>
      <vt:lpstr>學生必須完成事項</vt:lpstr>
      <vt:lpstr>系統操作說明</vt:lpstr>
      <vt:lpstr>為取得帳號密碼，點選【新人註冊】</vt:lpstr>
      <vt:lpstr>點選【研究人員線上註冊】</vt:lpstr>
      <vt:lpstr>點選【開始註冊】</vt:lpstr>
      <vt:lpstr>選擇身分  點選【大學生】</vt:lpstr>
      <vt:lpstr>PowerPoint 簡報</vt:lpstr>
      <vt:lpstr>輸入個人基本資料</vt:lpstr>
      <vt:lpstr>輸入驗證碼</vt:lpstr>
      <vt:lpstr>選擇學校系所、填寫電子郵件、聯絡電話 </vt:lpstr>
      <vt:lpstr>預覽無誤後，點選【下一步】</vt:lpstr>
      <vt:lpstr>註冊完成</vt:lpstr>
      <vt:lpstr>接收個人電子郵件，通知帳號/密碼</vt:lpstr>
      <vt:lpstr>輸入帳號密碼，點選【一般登入】</vt:lpstr>
      <vt:lpstr>第一次登入，更改密碼</vt:lpstr>
      <vt:lpstr>選擇【功能選單—線上申辦項目】</vt:lpstr>
      <vt:lpstr>點選【大專生線上申辦項目】</vt:lpstr>
      <vt:lpstr>點選【計畫申請案、確認個人資料】</vt:lpstr>
      <vt:lpstr>點選【新增申請】</vt:lpstr>
      <vt:lpstr>填選年級、計畫名稱、學門類別</vt:lpstr>
      <vt:lpstr>填寫指導教授姓名，點選【查詢】 教師資料自動帶出，輸入耗材金額</vt:lpstr>
      <vt:lpstr>PowerPoint 簡報</vt:lpstr>
      <vt:lpstr>PowerPoint 簡報</vt:lpstr>
      <vt:lpstr>計畫案檢視</vt:lpstr>
      <vt:lpstr>繳交送出及修正</vt:lpstr>
      <vt:lpstr>常見退件情況</vt:lpstr>
      <vt:lpstr>系統作業流程</vt:lpstr>
      <vt:lpstr>聯絡管道</vt:lpstr>
      <vt:lpstr>提醒事項</vt:lpstr>
      <vt:lpstr>Q&amp;A</vt:lpstr>
    </vt:vector>
  </TitlesOfParts>
  <Company>Ming Chuan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John</cp:lastModifiedBy>
  <cp:revision>3245</cp:revision>
  <dcterms:created xsi:type="dcterms:W3CDTF">2010-12-22T06:23:55Z</dcterms:created>
  <dcterms:modified xsi:type="dcterms:W3CDTF">2013-12-06T03:31:50Z</dcterms:modified>
</cp:coreProperties>
</file>