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27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BD2D33-0FC3-4788-A37A-70B179F83CAA}" type="datetimeFigureOut">
              <a:rPr lang="zh-TW" altLang="en-US" smtClean="0"/>
              <a:t>2018/11/13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830459-5C13-49B8-8F7E-86F78C413C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107 </a:t>
            </a:r>
            <a:r>
              <a:rPr lang="zh-TW" altLang="en-US" b="1" dirty="0"/>
              <a:t>年度高教深耕計畫「科技部大專學生</a:t>
            </a:r>
            <a:r>
              <a:rPr lang="zh-TW" altLang="en-US" b="1" dirty="0" smtClean="0"/>
              <a:t>指導經驗分享會</a:t>
            </a:r>
            <a:r>
              <a:rPr lang="zh-TW" altLang="en-US" b="1" dirty="0"/>
              <a:t>」</a:t>
            </a:r>
            <a:endParaRPr lang="zh-TW" altLang="en-US" sz="2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銘傳大學新聞系主任孔令信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2018/11/16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404664"/>
            <a:ext cx="63904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和你（們）的指導老師談談你（們）想要研究的方向、問題、研究法方法與你所蒐集到的相關文獻，請他／她幫你修改調整。若是老師建議你（們）先寫出來，正好看你們的表現了嘍！寫完之後就趕緊請老師指正，別怕！就是要</a:t>
            </a:r>
            <a:r>
              <a:rPr lang="zh-TW" altLang="en-US" sz="4000" dirty="0">
                <a:solidFill>
                  <a:srgbClr val="FF0000"/>
                </a:solidFill>
              </a:rPr>
              <a:t>趕緊修改</a:t>
            </a:r>
            <a:r>
              <a:rPr lang="zh-TW" altLang="en-US" sz="4000" dirty="0"/>
              <a:t>，才能看到自己真的缺少什麼！</a:t>
            </a:r>
          </a:p>
        </p:txBody>
      </p:sp>
    </p:spTree>
    <p:extLst>
      <p:ext uri="{BB962C8B-B14F-4D97-AF65-F5344CB8AC3E}">
        <p14:creationId xmlns:p14="http://schemas.microsoft.com/office/powerpoint/2010/main" val="408730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70481" y="2202585"/>
            <a:ext cx="2520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你（們）預期</a:t>
            </a:r>
            <a:r>
              <a:rPr lang="zh-TW" altLang="en-US" sz="2800" dirty="0"/>
              <a:t>這篇論文研究能帶給</a:t>
            </a:r>
            <a:r>
              <a:rPr lang="zh-TW" altLang="en-US" sz="2800" dirty="0" smtClean="0"/>
              <a:t>你（們）怎樣</a:t>
            </a:r>
            <a:r>
              <a:rPr lang="zh-TW" altLang="en-US" sz="2800" dirty="0"/>
              <a:t>的期望？你們還希望老師給</a:t>
            </a:r>
            <a:r>
              <a:rPr lang="zh-TW" altLang="en-US" sz="2800" dirty="0" smtClean="0"/>
              <a:t>你（們）怎樣</a:t>
            </a:r>
            <a:r>
              <a:rPr lang="zh-TW" altLang="en-US" sz="2800" dirty="0"/>
              <a:t>的指導？</a:t>
            </a: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620547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260648"/>
            <a:ext cx="5807846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還需要注意什麼事項？ 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1340768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‧</a:t>
            </a:r>
            <a:r>
              <a:rPr lang="zh-TW" altLang="en-US" sz="2800" dirty="0"/>
              <a:t>論文寫作</a:t>
            </a:r>
            <a:r>
              <a:rPr lang="zh-TW" altLang="en-US" sz="2800" dirty="0">
                <a:solidFill>
                  <a:srgbClr val="FF0000"/>
                </a:solidFill>
              </a:rPr>
              <a:t>最忌諱的就是抄襲</a:t>
            </a:r>
            <a:r>
              <a:rPr lang="zh-TW" altLang="en-US" sz="2800" dirty="0"/>
              <a:t>，要有原創力就靠自己用心用力與用功去消費學長姊或前輩的</a:t>
            </a:r>
            <a:r>
              <a:rPr lang="zh-TW" altLang="en-US" sz="2800" dirty="0" smtClean="0"/>
              <a:t>論文。</a:t>
            </a:r>
            <a:endParaRPr lang="zh-TW" altLang="en-US" sz="2800" dirty="0"/>
          </a:p>
          <a:p>
            <a:r>
              <a:rPr lang="en-US" altLang="zh-TW" sz="2800" dirty="0"/>
              <a:t>‧</a:t>
            </a:r>
            <a:r>
              <a:rPr lang="zh-TW" altLang="en-US" sz="2800" dirty="0"/>
              <a:t>論文的主要格式，就是一般用的</a:t>
            </a:r>
            <a:r>
              <a:rPr lang="en-US" altLang="zh-TW" sz="2800" dirty="0"/>
              <a:t>APA</a:t>
            </a:r>
            <a:r>
              <a:rPr lang="zh-TW" altLang="en-US" sz="2800" dirty="0"/>
              <a:t>，尤其是要寫社會領域的論文，提</a:t>
            </a:r>
            <a:r>
              <a:rPr lang="en-US" altLang="zh-TW" sz="2800" dirty="0"/>
              <a:t>PROPOSAL</a:t>
            </a:r>
            <a:r>
              <a:rPr lang="zh-TW" altLang="en-US" sz="2800" dirty="0"/>
              <a:t>就是像寫小論文一樣，任何引用別人的地方一定要標出出處，在既定</a:t>
            </a:r>
            <a:r>
              <a:rPr lang="zh-TW" altLang="en-US" sz="2800" dirty="0" smtClean="0"/>
              <a:t>的</a:t>
            </a:r>
            <a:r>
              <a:rPr lang="en-US" altLang="zh-TW" sz="2800" dirty="0" smtClean="0">
                <a:solidFill>
                  <a:srgbClr val="FF0000"/>
                </a:solidFill>
              </a:rPr>
              <a:t>APA</a:t>
            </a:r>
            <a:r>
              <a:rPr lang="zh-TW" altLang="en-US" sz="2800" dirty="0" smtClean="0">
                <a:solidFill>
                  <a:srgbClr val="FF0000"/>
                </a:solidFill>
              </a:rPr>
              <a:t>格式</a:t>
            </a:r>
            <a:r>
              <a:rPr lang="zh-TW" altLang="en-US" sz="2800" dirty="0"/>
              <a:t>內去發揮</a:t>
            </a:r>
            <a:r>
              <a:rPr lang="zh-TW" altLang="en-US" sz="2800" dirty="0" smtClean="0"/>
              <a:t>你（們）的</a:t>
            </a:r>
            <a:r>
              <a:rPr lang="zh-TW" altLang="en-US" sz="2800" dirty="0"/>
              <a:t>創意與熱情，讓審查教授看到</a:t>
            </a:r>
            <a:r>
              <a:rPr lang="zh-TW" altLang="en-US" sz="2800" dirty="0" smtClean="0"/>
              <a:t>你（們）對</a:t>
            </a:r>
            <a:r>
              <a:rPr lang="zh-TW" altLang="en-US" sz="2800" dirty="0"/>
              <a:t>學術的熱誠。</a:t>
            </a:r>
          </a:p>
          <a:p>
            <a:r>
              <a:rPr lang="en-US" altLang="zh-TW" sz="2800" dirty="0"/>
              <a:t>‧</a:t>
            </a:r>
            <a:r>
              <a:rPr lang="zh-TW" altLang="en-US" sz="2800" dirty="0"/>
              <a:t>附上有</a:t>
            </a:r>
            <a:r>
              <a:rPr lang="zh-TW" altLang="en-US" sz="2800" dirty="0" smtClean="0"/>
              <a:t>你（們）</a:t>
            </a:r>
            <a:r>
              <a:rPr lang="zh-TW" altLang="en-US" sz="2800" dirty="0" smtClean="0">
                <a:solidFill>
                  <a:srgbClr val="FF0000"/>
                </a:solidFill>
              </a:rPr>
              <a:t>參考</a:t>
            </a:r>
            <a:r>
              <a:rPr lang="zh-TW" altLang="en-US" sz="2800" dirty="0">
                <a:solidFill>
                  <a:srgbClr val="FF0000"/>
                </a:solidFill>
              </a:rPr>
              <a:t>的資料、文獻、書籍或論文</a:t>
            </a:r>
            <a:r>
              <a:rPr lang="zh-TW" altLang="en-US" sz="2800" dirty="0"/>
              <a:t>，中文從筆畫少者排序到筆畫多的，英文則按</a:t>
            </a:r>
            <a:r>
              <a:rPr lang="en-US" altLang="zh-TW" sz="2800" dirty="0"/>
              <a:t>A</a:t>
            </a:r>
            <a:r>
              <a:rPr lang="zh-TW" altLang="en-US" sz="2800" dirty="0"/>
              <a:t>至</a:t>
            </a:r>
            <a:r>
              <a:rPr lang="en-US" altLang="zh-TW" sz="2800" dirty="0"/>
              <a:t>Z</a:t>
            </a:r>
            <a:r>
              <a:rPr lang="zh-TW" altLang="en-US" sz="2800" dirty="0"/>
              <a:t>排序，格式還是照</a:t>
            </a:r>
            <a:r>
              <a:rPr lang="en-US" altLang="zh-TW" sz="2800" dirty="0"/>
              <a:t>APA</a:t>
            </a:r>
            <a:r>
              <a:rPr lang="zh-TW" altLang="en-US" sz="2800" dirty="0"/>
              <a:t>進行。</a:t>
            </a:r>
          </a:p>
        </p:txBody>
      </p:sp>
    </p:spTree>
    <p:extLst>
      <p:ext uri="{BB962C8B-B14F-4D97-AF65-F5344CB8AC3E}">
        <p14:creationId xmlns:p14="http://schemas.microsoft.com/office/powerpoint/2010/main" val="86187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124745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講到這裡，</a:t>
            </a:r>
            <a:r>
              <a:rPr lang="zh-TW" altLang="en-US" sz="3600" dirty="0" smtClean="0"/>
              <a:t>你（們）還有</a:t>
            </a:r>
            <a:r>
              <a:rPr lang="zh-TW" altLang="en-US" sz="3600" dirty="0"/>
              <a:t>熱情想要繼續研究下去嗎？</a:t>
            </a: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6" y="2564903"/>
            <a:ext cx="8292050" cy="38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7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11" y="1852392"/>
            <a:ext cx="7011378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2852936"/>
            <a:ext cx="2859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/>
              <a:t>敬請指正</a:t>
            </a:r>
            <a:endParaRPr lang="zh-TW" altLang="zh-TW" sz="4800" dirty="0"/>
          </a:p>
        </p:txBody>
      </p:sp>
    </p:spTree>
    <p:extLst>
      <p:ext uri="{BB962C8B-B14F-4D97-AF65-F5344CB8AC3E}">
        <p14:creationId xmlns:p14="http://schemas.microsoft.com/office/powerpoint/2010/main" val="14347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2" y="188640"/>
            <a:ext cx="8748464" cy="39831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3528" y="4437112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進入大學，找到一位心儀的老師，向他／她學習做研究，這是非常快樂的事！記住，從「對話」開始！保持對話，定期對話，有</a:t>
            </a:r>
            <a:r>
              <a:rPr lang="zh-TW" altLang="en-US" sz="3200" dirty="0" smtClean="0"/>
              <a:t>什麼就談</a:t>
            </a:r>
            <a:r>
              <a:rPr lang="zh-TW" altLang="en-US" sz="3200" dirty="0"/>
              <a:t>什麼，每次總會有收穫的！ </a:t>
            </a:r>
          </a:p>
        </p:txBody>
      </p:sp>
    </p:spTree>
    <p:extLst>
      <p:ext uri="{BB962C8B-B14F-4D97-AF65-F5344CB8AC3E}">
        <p14:creationId xmlns:p14="http://schemas.microsoft.com/office/powerpoint/2010/main" val="271957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4" y="64367"/>
            <a:ext cx="8078318" cy="54528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19" y="5517232"/>
            <a:ext cx="8726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從生到死都是問題，也都有解答，對一個大學生來說，找到有趣的問題就是最好的開始！</a:t>
            </a:r>
          </a:p>
        </p:txBody>
      </p:sp>
    </p:spTree>
    <p:extLst>
      <p:ext uri="{BB962C8B-B14F-4D97-AF65-F5344CB8AC3E}">
        <p14:creationId xmlns:p14="http://schemas.microsoft.com/office/powerpoint/2010/main" val="402120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581128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練習說出問題，從因果關係上來說或者從相關性來說，說得愈像一個故事，這個問題就愈有意思（所以要先想一想，先蒐集一些相關的資訊或書籍、雜誌，這樣才有可能說得更有趣）</a:t>
            </a: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4488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8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72200" y="836712"/>
            <a:ext cx="23762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如果</a:t>
            </a:r>
            <a:r>
              <a:rPr lang="zh-TW" altLang="en-US" sz="2800" dirty="0" smtClean="0"/>
              <a:t>你（們）覺得</a:t>
            </a:r>
            <a:r>
              <a:rPr lang="zh-TW" altLang="en-US" sz="2800" dirty="0"/>
              <a:t>這個問題已經有夠</a:t>
            </a:r>
            <a:r>
              <a:rPr lang="zh-TW" altLang="en-US" sz="2800" dirty="0" smtClean="0"/>
              <a:t>充分，</a:t>
            </a:r>
            <a:r>
              <a:rPr lang="zh-TW" altLang="en-US" sz="2800" dirty="0"/>
              <a:t>值得去深入探索時，和</a:t>
            </a:r>
            <a:r>
              <a:rPr lang="zh-TW" altLang="en-US" sz="2800" dirty="0" smtClean="0"/>
              <a:t>你（們）的</a:t>
            </a:r>
            <a:r>
              <a:rPr lang="zh-TW" altLang="en-US" sz="2800" dirty="0"/>
              <a:t>老師談談看，記住不要只和一位老師談，多和幾位老師談一談，</a:t>
            </a:r>
            <a:r>
              <a:rPr lang="zh-TW" altLang="en-US" sz="2800" dirty="0" smtClean="0"/>
              <a:t>你（們 ）會</a:t>
            </a:r>
            <a:r>
              <a:rPr lang="zh-TW" altLang="en-US" sz="2800" dirty="0"/>
              <a:t>有更多不同的想法。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332656"/>
            <a:ext cx="58143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800" dirty="0" smtClean="0">
                <a:solidFill>
                  <a:srgbClr val="FF0000"/>
                </a:solidFill>
              </a:rPr>
              <a:t>PROBLEM</a:t>
            </a:r>
            <a:r>
              <a:rPr lang="en-US" altLang="zh-TW" sz="8800" dirty="0" smtClean="0"/>
              <a:t>+</a:t>
            </a:r>
            <a:r>
              <a:rPr lang="en-US" altLang="zh-TW" sz="8800" dirty="0" smtClean="0">
                <a:solidFill>
                  <a:srgbClr val="00B050"/>
                </a:solidFill>
              </a:rPr>
              <a:t>DIALOGUE</a:t>
            </a:r>
            <a:r>
              <a:rPr lang="en-US" altLang="zh-TW" sz="8800" dirty="0" smtClean="0"/>
              <a:t>+</a:t>
            </a:r>
            <a:r>
              <a:rPr lang="en-US" altLang="zh-TW" sz="8800" dirty="0" smtClean="0">
                <a:solidFill>
                  <a:srgbClr val="0070C0"/>
                </a:solidFill>
              </a:rPr>
              <a:t>THINKING</a:t>
            </a:r>
            <a:r>
              <a:rPr lang="en-US" altLang="zh-TW" sz="8800" dirty="0" smtClean="0"/>
              <a:t>=</a:t>
            </a:r>
            <a:r>
              <a:rPr lang="en-US" altLang="zh-TW" sz="8800" dirty="0" smtClean="0">
                <a:solidFill>
                  <a:srgbClr val="FFFF00"/>
                </a:solidFill>
              </a:rPr>
              <a:t>NEW</a:t>
            </a:r>
            <a:r>
              <a:rPr lang="zh-TW" altLang="en-US" sz="8800" dirty="0" smtClean="0"/>
              <a:t> </a:t>
            </a:r>
            <a:r>
              <a:rPr lang="en-US" altLang="zh-TW" sz="8800" dirty="0" smtClean="0">
                <a:solidFill>
                  <a:srgbClr val="FFFF00"/>
                </a:solidFill>
              </a:rPr>
              <a:t>IDEA</a:t>
            </a:r>
            <a:endParaRPr lang="zh-TW" alt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2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7178" y="117693"/>
            <a:ext cx="71251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問題導向</a:t>
            </a:r>
            <a:r>
              <a:rPr lang="zh-TW" altLang="en-US" sz="3600" dirty="0"/>
              <a:t>：試著列舉</a:t>
            </a:r>
            <a:r>
              <a:rPr lang="zh-TW" altLang="en-US" sz="3600" dirty="0" smtClean="0"/>
              <a:t>你（們）所</a:t>
            </a:r>
            <a:r>
              <a:rPr lang="zh-TW" altLang="en-US" sz="3600" dirty="0"/>
              <a:t>觀察到的問題，無論大小全部都列出</a:t>
            </a:r>
            <a:r>
              <a:rPr lang="zh-TW" altLang="en-US" sz="3600" dirty="0" smtClean="0"/>
              <a:t>來</a:t>
            </a:r>
            <a:r>
              <a:rPr lang="zh-TW" altLang="en-US" sz="3600" dirty="0"/>
              <a:t>。</a:t>
            </a:r>
          </a:p>
          <a:p>
            <a:r>
              <a:rPr lang="zh-TW" altLang="en-US" sz="3600" dirty="0"/>
              <a:t>給這些問題排一個秩序讓</a:t>
            </a:r>
            <a:r>
              <a:rPr lang="zh-TW" altLang="en-US" sz="3600" dirty="0" smtClean="0"/>
              <a:t>你（們）覺得</a:t>
            </a:r>
            <a:r>
              <a:rPr lang="zh-TW" altLang="en-US" sz="3600" dirty="0" smtClean="0"/>
              <a:t>有興趣的</a:t>
            </a:r>
            <a:r>
              <a:rPr lang="zh-TW" altLang="en-US" sz="3600" dirty="0"/>
              <a:t>排在最先，</a:t>
            </a:r>
          </a:p>
          <a:p>
            <a:r>
              <a:rPr lang="zh-TW" altLang="en-US" sz="3600" dirty="0"/>
              <a:t>讓</a:t>
            </a:r>
            <a:r>
              <a:rPr lang="zh-TW" altLang="en-US" sz="3600" dirty="0" smtClean="0"/>
              <a:t>你（們）覺得</a:t>
            </a:r>
            <a:r>
              <a:rPr lang="zh-TW" altLang="en-US" sz="3600" dirty="0"/>
              <a:t>很麻煩的也排出</a:t>
            </a:r>
            <a:r>
              <a:rPr lang="zh-TW" altLang="en-US" sz="3600" dirty="0" smtClean="0"/>
              <a:t>來。</a:t>
            </a:r>
            <a:endParaRPr lang="zh-TW" altLang="en-US" sz="3600" dirty="0"/>
          </a:p>
          <a:p>
            <a:r>
              <a:rPr lang="zh-TW" altLang="en-US" sz="3600" dirty="0">
                <a:solidFill>
                  <a:srgbClr val="FF0000"/>
                </a:solidFill>
              </a:rPr>
              <a:t>論文研究的題目與方向</a:t>
            </a:r>
            <a:r>
              <a:rPr lang="zh-TW" altLang="en-US" sz="3600" dirty="0"/>
              <a:t>：有興趣的由小到大，麻煩的代表問題不小，不容</a:t>
            </a:r>
            <a:r>
              <a:rPr lang="zh-TW" altLang="en-US" sz="3600" dirty="0" smtClean="0"/>
              <a:t>你（們）由</a:t>
            </a:r>
            <a:r>
              <a:rPr lang="zh-TW" altLang="en-US" sz="3600" dirty="0"/>
              <a:t>小至大或由大至小，而是你得先找出你可以解決的地方</a:t>
            </a:r>
            <a:r>
              <a:rPr lang="zh-TW" altLang="en-US" sz="3600" dirty="0" smtClean="0"/>
              <a:t>。（</a:t>
            </a:r>
            <a:r>
              <a:rPr lang="zh-TW" altLang="en-US" sz="3600" dirty="0" smtClean="0">
                <a:solidFill>
                  <a:srgbClr val="0070C0"/>
                </a:solidFill>
              </a:rPr>
              <a:t>寫作動機</a:t>
            </a:r>
            <a:r>
              <a:rPr lang="zh-TW" altLang="en-US" sz="3600" dirty="0" smtClean="0"/>
              <a:t>的基本架構）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7138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37014" y="400118"/>
            <a:ext cx="6390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問題：如果</a:t>
            </a:r>
            <a:r>
              <a:rPr lang="en-US" altLang="zh-TW" sz="3600" dirty="0">
                <a:solidFill>
                  <a:srgbClr val="FF0000"/>
                </a:solidFill>
              </a:rPr>
              <a:t>+</a:t>
            </a:r>
            <a:r>
              <a:rPr lang="zh-TW" altLang="en-US" sz="3600" dirty="0">
                <a:solidFill>
                  <a:srgbClr val="FF0000"/>
                </a:solidFill>
              </a:rPr>
              <a:t>互聯網開不出未來光景，那麼互聯網</a:t>
            </a:r>
            <a:r>
              <a:rPr lang="en-US" altLang="zh-TW" sz="3600" dirty="0">
                <a:solidFill>
                  <a:srgbClr val="FF0000"/>
                </a:solidFill>
              </a:rPr>
              <a:t>+</a:t>
            </a:r>
            <a:r>
              <a:rPr lang="zh-TW" altLang="en-US" sz="3600" dirty="0">
                <a:solidFill>
                  <a:srgbClr val="FF0000"/>
                </a:solidFill>
              </a:rPr>
              <a:t>呢？它有可能開出什麼願景出來？</a:t>
            </a:r>
          </a:p>
          <a:p>
            <a:r>
              <a:rPr lang="zh-TW" altLang="en-US" sz="3600" dirty="0"/>
              <a:t>從</a:t>
            </a:r>
            <a:r>
              <a:rPr lang="en-US" altLang="zh-TW" sz="3600" dirty="0"/>
              <a:t>AMAZON</a:t>
            </a:r>
            <a:r>
              <a:rPr lang="zh-TW" altLang="en-US" sz="3600" dirty="0"/>
              <a:t>或者阿里巴巴始思考與檢查。（開始上</a:t>
            </a:r>
            <a:r>
              <a:rPr lang="en-US" altLang="zh-TW" sz="3600" dirty="0" smtClean="0"/>
              <a:t>GOOGLE</a:t>
            </a:r>
            <a:r>
              <a:rPr lang="zh-TW" altLang="en-US" sz="3600" dirty="0"/>
              <a:t>學術網或者央圖還有相關網站去搜尋相關資料做為研究</a:t>
            </a:r>
            <a:r>
              <a:rPr lang="zh-TW" altLang="en-US" sz="3600" dirty="0" smtClean="0"/>
              <a:t>基本資料</a:t>
            </a:r>
            <a:r>
              <a:rPr lang="zh-TW" altLang="en-US" sz="3600" dirty="0" smtClean="0">
                <a:latin typeface="PMingLiU"/>
                <a:ea typeface="PMingLiU"/>
              </a:rPr>
              <a:t>→</a:t>
            </a:r>
            <a:r>
              <a:rPr lang="zh-TW" altLang="en-US" sz="3600" dirty="0" smtClean="0"/>
              <a:t>彙</a:t>
            </a:r>
            <a:r>
              <a:rPr lang="zh-TW" altLang="en-US" sz="3600" dirty="0"/>
              <a:t>整資料並進行有序的寫作，就可以做為</a:t>
            </a:r>
            <a:r>
              <a:rPr lang="zh-TW" altLang="en-US" sz="3600" dirty="0">
                <a:solidFill>
                  <a:srgbClr val="0070C0"/>
                </a:solidFill>
              </a:rPr>
              <a:t>文獻</a:t>
            </a:r>
            <a:r>
              <a:rPr lang="zh-TW" altLang="en-US" sz="3600" dirty="0" smtClean="0">
                <a:solidFill>
                  <a:srgbClr val="0070C0"/>
                </a:solidFill>
              </a:rPr>
              <a:t>探討</a:t>
            </a:r>
            <a:r>
              <a:rPr lang="zh-TW" altLang="en-US" sz="3600" dirty="0" smtClean="0"/>
              <a:t>的</a:t>
            </a:r>
            <a:r>
              <a:rPr lang="zh-TW" altLang="en-US" sz="3600" dirty="0"/>
              <a:t>基本架構）</a:t>
            </a:r>
          </a:p>
        </p:txBody>
      </p:sp>
    </p:spTree>
    <p:extLst>
      <p:ext uri="{BB962C8B-B14F-4D97-AF65-F5344CB8AC3E}">
        <p14:creationId xmlns:p14="http://schemas.microsoft.com/office/powerpoint/2010/main" val="260339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5301208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做問卷跑民調是個方法，試過用大數據，跑雲端運算去練習更接近消費者或者鎖定特別消費族群呢？方法論是做研究寫文的核心，</a:t>
            </a:r>
            <a:r>
              <a:rPr lang="zh-TW" altLang="en-US" sz="2400" dirty="0">
                <a:solidFill>
                  <a:srgbClr val="FF0000"/>
                </a:solidFill>
              </a:rPr>
              <a:t>好的方法</a:t>
            </a:r>
            <a:r>
              <a:rPr lang="zh-TW" altLang="en-US" sz="2400" dirty="0"/>
              <a:t>可以幫我們找到明確的結果，更有利用進行論文分析。</a:t>
            </a: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543"/>
            <a:ext cx="8167766" cy="53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54868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/>
              <a:t>‧</a:t>
            </a:r>
            <a:r>
              <a:rPr lang="zh-TW" altLang="en-US" sz="3600" dirty="0" smtClean="0"/>
              <a:t>若是</a:t>
            </a:r>
            <a:r>
              <a:rPr lang="zh-TW" altLang="en-US" sz="3600" dirty="0"/>
              <a:t>不熟悉研究方法，可以在搜尋博碩士論文中，先試著整理這些前面學長姊曾用過的方法，還有他／她們分析出來的結果，若是覺得很好用，是可以</a:t>
            </a:r>
            <a:r>
              <a:rPr lang="zh-TW" altLang="en-US" sz="3600" dirty="0">
                <a:solidFill>
                  <a:srgbClr val="0070C0"/>
                </a:solidFill>
              </a:rPr>
              <a:t>蒐集相關的研究方法論</a:t>
            </a:r>
            <a:r>
              <a:rPr lang="zh-TW" altLang="en-US" sz="3600" dirty="0"/>
              <a:t>，讓自己更熟悉這個方法的運用，那麼自己在做研究時就更能得心應手。</a:t>
            </a:r>
          </a:p>
          <a:p>
            <a:r>
              <a:rPr lang="en-US" altLang="zh-TW" sz="3600" dirty="0" smtClean="0"/>
              <a:t>‧</a:t>
            </a:r>
            <a:r>
              <a:rPr lang="zh-TW" altLang="en-US" sz="3600" dirty="0" smtClean="0"/>
              <a:t>探討</a:t>
            </a:r>
            <a:r>
              <a:rPr lang="zh-TW" altLang="en-US" sz="3600" dirty="0"/>
              <a:t>問題</a:t>
            </a:r>
            <a:r>
              <a:rPr lang="zh-TW" altLang="en-US" sz="3600" dirty="0">
                <a:solidFill>
                  <a:srgbClr val="0070C0"/>
                </a:solidFill>
              </a:rPr>
              <a:t>可以用不同方法</a:t>
            </a:r>
            <a:r>
              <a:rPr lang="zh-TW" altLang="en-US" sz="3600" dirty="0"/>
              <a:t>達到你所想要探討的內容，所以方法不限定於某一種，可以多元運用。</a:t>
            </a:r>
          </a:p>
        </p:txBody>
      </p:sp>
    </p:spTree>
    <p:extLst>
      <p:ext uri="{BB962C8B-B14F-4D97-AF65-F5344CB8AC3E}">
        <p14:creationId xmlns:p14="http://schemas.microsoft.com/office/powerpoint/2010/main" val="1001298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1237</TotalTime>
  <Words>839</Words>
  <Application>Microsoft Office PowerPoint</Application>
  <PresentationFormat>如螢幕大小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PMingLiU</vt:lpstr>
      <vt:lpstr>標楷體</vt:lpstr>
      <vt:lpstr>Candara</vt:lpstr>
      <vt:lpstr>Symbol</vt:lpstr>
      <vt:lpstr>波形</vt:lpstr>
      <vt:lpstr>107 年度高教深耕計畫「科技部大專學生指導經驗分享會」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社群媒體+大數據與內容行銷 -318學運媒體整合傳播的啟示</dc:title>
  <dc:creator>user</dc:creator>
  <cp:lastModifiedBy>lskung</cp:lastModifiedBy>
  <cp:revision>87</cp:revision>
  <dcterms:created xsi:type="dcterms:W3CDTF">2015-05-18T12:32:24Z</dcterms:created>
  <dcterms:modified xsi:type="dcterms:W3CDTF">2018-11-13T09:39:42Z</dcterms:modified>
</cp:coreProperties>
</file>